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5" r:id="rId2"/>
    <p:sldId id="301" r:id="rId3"/>
    <p:sldId id="291" r:id="rId4"/>
    <p:sldId id="293" r:id="rId5"/>
    <p:sldId id="262" r:id="rId6"/>
    <p:sldId id="265" r:id="rId7"/>
    <p:sldId id="260" r:id="rId8"/>
    <p:sldId id="261" r:id="rId9"/>
    <p:sldId id="266" r:id="rId10"/>
    <p:sldId id="267" r:id="rId11"/>
    <p:sldId id="268" r:id="rId12"/>
    <p:sldId id="297" r:id="rId13"/>
    <p:sldId id="269" r:id="rId14"/>
    <p:sldId id="270" r:id="rId15"/>
    <p:sldId id="271" r:id="rId16"/>
    <p:sldId id="296" r:id="rId17"/>
    <p:sldId id="272" r:id="rId18"/>
    <p:sldId id="273" r:id="rId19"/>
    <p:sldId id="300" r:id="rId20"/>
    <p:sldId id="274" r:id="rId21"/>
    <p:sldId id="275" r:id="rId22"/>
    <p:sldId id="276" r:id="rId23"/>
    <p:sldId id="277" r:id="rId24"/>
    <p:sldId id="278" r:id="rId25"/>
    <p:sldId id="279" r:id="rId26"/>
    <p:sldId id="280" r:id="rId27"/>
    <p:sldId id="281" r:id="rId28"/>
    <p:sldId id="292" r:id="rId29"/>
    <p:sldId id="282" r:id="rId30"/>
    <p:sldId id="283" r:id="rId31"/>
    <p:sldId id="284" r:id="rId32"/>
    <p:sldId id="285" r:id="rId33"/>
    <p:sldId id="286" r:id="rId34"/>
    <p:sldId id="287" r:id="rId35"/>
    <p:sldId id="299" r:id="rId36"/>
    <p:sldId id="288" r:id="rId37"/>
    <p:sldId id="289" r:id="rId38"/>
    <p:sldId id="290" r:id="rId3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589A1-6F8C-4474-B89A-400ED1473D48}" v="5" dt="2021-02-04T11:23:22.988"/>
    <p1510:client id="{EFBB3DF3-3E5E-4A27-A6A8-923A7FBB84C0}" v="1" dt="2021-02-04T11:29:52.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456" y="78"/>
      </p:cViewPr>
      <p:guideLst>
        <p:guide orient="horz" pos="3113"/>
        <p:guide pos="2880"/>
      </p:guideLst>
    </p:cSldViewPr>
  </p:slideViewPr>
  <p:notesTextViewPr>
    <p:cViewPr>
      <p:scale>
        <a:sx n="1" d="1"/>
        <a:sy n="1" d="1"/>
      </p:scale>
      <p:origin x="0" y="0"/>
    </p:cViewPr>
  </p:notesTextViewPr>
  <p:sorterViewPr>
    <p:cViewPr>
      <p:scale>
        <a:sx n="100" d="100"/>
        <a:sy n="100" d="100"/>
      </p:scale>
      <p:origin x="0" y="-894"/>
    </p:cViewPr>
  </p:sorterViewPr>
  <p:notesViewPr>
    <p:cSldViewPr showGuides="1">
      <p:cViewPr varScale="1">
        <p:scale>
          <a:sx n="45" d="100"/>
          <a:sy n="45" d="100"/>
        </p:scale>
        <p:origin x="3024" y="4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Wiebkin - Encore" userId="8a610227-bf59-40b8-b40b-bf9ae1e7a955" providerId="ADAL" clId="{087589A1-6F8C-4474-B89A-400ED1473D48}"/>
    <pc:docChg chg="undo redo custSel modSld modHandout">
      <pc:chgData name="Roger Wiebkin - Encore" userId="8a610227-bf59-40b8-b40b-bf9ae1e7a955" providerId="ADAL" clId="{087589A1-6F8C-4474-B89A-400ED1473D48}" dt="2021-02-04T11:23:22.988" v="764"/>
      <pc:docMkLst>
        <pc:docMk/>
      </pc:docMkLst>
      <pc:sldChg chg="modSp mod">
        <pc:chgData name="Roger Wiebkin - Encore" userId="8a610227-bf59-40b8-b40b-bf9ae1e7a955" providerId="ADAL" clId="{087589A1-6F8C-4474-B89A-400ED1473D48}" dt="2021-01-25T20:54:54.306" v="405" actId="12"/>
        <pc:sldMkLst>
          <pc:docMk/>
          <pc:sldMk cId="812228417" sldId="260"/>
        </pc:sldMkLst>
        <pc:spChg chg="mod">
          <ac:chgData name="Roger Wiebkin - Encore" userId="8a610227-bf59-40b8-b40b-bf9ae1e7a955" providerId="ADAL" clId="{087589A1-6F8C-4474-B89A-400ED1473D48}" dt="2021-01-25T20:54:54.306" v="405" actId="12"/>
          <ac:spMkLst>
            <pc:docMk/>
            <pc:sldMk cId="812228417" sldId="260"/>
            <ac:spMk id="3" creationId="{00000000-0000-0000-0000-000000000000}"/>
          </ac:spMkLst>
        </pc:spChg>
      </pc:sldChg>
      <pc:sldChg chg="modSp mod">
        <pc:chgData name="Roger Wiebkin - Encore" userId="8a610227-bf59-40b8-b40b-bf9ae1e7a955" providerId="ADAL" clId="{087589A1-6F8C-4474-B89A-400ED1473D48}" dt="2021-01-12T12:09:38.517" v="140" actId="20577"/>
        <pc:sldMkLst>
          <pc:docMk/>
          <pc:sldMk cId="2015668202" sldId="261"/>
        </pc:sldMkLst>
        <pc:spChg chg="mod">
          <ac:chgData name="Roger Wiebkin - Encore" userId="8a610227-bf59-40b8-b40b-bf9ae1e7a955" providerId="ADAL" clId="{087589A1-6F8C-4474-B89A-400ED1473D48}" dt="2021-01-12T12:09:38.517" v="140" actId="20577"/>
          <ac:spMkLst>
            <pc:docMk/>
            <pc:sldMk cId="2015668202" sldId="261"/>
            <ac:spMk id="3" creationId="{00000000-0000-0000-0000-000000000000}"/>
          </ac:spMkLst>
        </pc:spChg>
      </pc:sldChg>
      <pc:sldChg chg="modSp mod">
        <pc:chgData name="Roger Wiebkin - Encore" userId="8a610227-bf59-40b8-b40b-bf9ae1e7a955" providerId="ADAL" clId="{087589A1-6F8C-4474-B89A-400ED1473D48}" dt="2021-02-04T11:20:18.053" v="761" actId="33524"/>
        <pc:sldMkLst>
          <pc:docMk/>
          <pc:sldMk cId="1031864102" sldId="267"/>
        </pc:sldMkLst>
        <pc:spChg chg="mod">
          <ac:chgData name="Roger Wiebkin - Encore" userId="8a610227-bf59-40b8-b40b-bf9ae1e7a955" providerId="ADAL" clId="{087589A1-6F8C-4474-B89A-400ED1473D48}" dt="2021-02-04T11:20:18.053" v="761" actId="33524"/>
          <ac:spMkLst>
            <pc:docMk/>
            <pc:sldMk cId="1031864102" sldId="267"/>
            <ac:spMk id="3" creationId="{00000000-0000-0000-0000-000000000000}"/>
          </ac:spMkLst>
        </pc:spChg>
      </pc:sldChg>
      <pc:sldChg chg="modSp mod">
        <pc:chgData name="Roger Wiebkin - Encore" userId="8a610227-bf59-40b8-b40b-bf9ae1e7a955" providerId="ADAL" clId="{087589A1-6F8C-4474-B89A-400ED1473D48}" dt="2021-01-11T12:14:49.338" v="124"/>
        <pc:sldMkLst>
          <pc:docMk/>
          <pc:sldMk cId="2709061740" sldId="270"/>
        </pc:sldMkLst>
        <pc:spChg chg="mod">
          <ac:chgData name="Roger Wiebkin - Encore" userId="8a610227-bf59-40b8-b40b-bf9ae1e7a955" providerId="ADAL" clId="{087589A1-6F8C-4474-B89A-400ED1473D48}" dt="2021-01-11T12:14:49.338" v="124"/>
          <ac:spMkLst>
            <pc:docMk/>
            <pc:sldMk cId="2709061740" sldId="270"/>
            <ac:spMk id="3" creationId="{00000000-0000-0000-0000-000000000000}"/>
          </ac:spMkLst>
        </pc:spChg>
      </pc:sldChg>
      <pc:sldChg chg="modSp mod">
        <pc:chgData name="Roger Wiebkin - Encore" userId="8a610227-bf59-40b8-b40b-bf9ae1e7a955" providerId="ADAL" clId="{087589A1-6F8C-4474-B89A-400ED1473D48}" dt="2021-01-11T12:02:23.076" v="102" actId="20577"/>
        <pc:sldMkLst>
          <pc:docMk/>
          <pc:sldMk cId="3057168822" sldId="271"/>
        </pc:sldMkLst>
        <pc:spChg chg="mod">
          <ac:chgData name="Roger Wiebkin - Encore" userId="8a610227-bf59-40b8-b40b-bf9ae1e7a955" providerId="ADAL" clId="{087589A1-6F8C-4474-B89A-400ED1473D48}" dt="2021-01-11T12:02:23.076" v="102" actId="20577"/>
          <ac:spMkLst>
            <pc:docMk/>
            <pc:sldMk cId="3057168822" sldId="271"/>
            <ac:spMk id="3" creationId="{00000000-0000-0000-0000-000000000000}"/>
          </ac:spMkLst>
        </pc:spChg>
      </pc:sldChg>
      <pc:sldChg chg="modSp mod">
        <pc:chgData name="Roger Wiebkin - Encore" userId="8a610227-bf59-40b8-b40b-bf9ae1e7a955" providerId="ADAL" clId="{087589A1-6F8C-4474-B89A-400ED1473D48}" dt="2021-01-11T12:14:49.338" v="124"/>
        <pc:sldMkLst>
          <pc:docMk/>
          <pc:sldMk cId="1498076184" sldId="274"/>
        </pc:sldMkLst>
        <pc:spChg chg="mod">
          <ac:chgData name="Roger Wiebkin - Encore" userId="8a610227-bf59-40b8-b40b-bf9ae1e7a955" providerId="ADAL" clId="{087589A1-6F8C-4474-B89A-400ED1473D48}" dt="2021-01-11T12:14:49.338" v="124"/>
          <ac:spMkLst>
            <pc:docMk/>
            <pc:sldMk cId="1498076184" sldId="274"/>
            <ac:spMk id="3" creationId="{00000000-0000-0000-0000-000000000000}"/>
          </ac:spMkLst>
        </pc:spChg>
      </pc:sldChg>
      <pc:sldChg chg="modSp mod">
        <pc:chgData name="Roger Wiebkin - Encore" userId="8a610227-bf59-40b8-b40b-bf9ae1e7a955" providerId="ADAL" clId="{087589A1-6F8C-4474-B89A-400ED1473D48}" dt="2021-01-25T21:04:34.308" v="513" actId="20577"/>
        <pc:sldMkLst>
          <pc:docMk/>
          <pc:sldMk cId="3447543964" sldId="275"/>
        </pc:sldMkLst>
        <pc:spChg chg="mod">
          <ac:chgData name="Roger Wiebkin - Encore" userId="8a610227-bf59-40b8-b40b-bf9ae1e7a955" providerId="ADAL" clId="{087589A1-6F8C-4474-B89A-400ED1473D48}" dt="2021-01-25T21:04:34.308" v="513" actId="20577"/>
          <ac:spMkLst>
            <pc:docMk/>
            <pc:sldMk cId="3447543964" sldId="275"/>
            <ac:spMk id="3" creationId="{00000000-0000-0000-0000-000000000000}"/>
          </ac:spMkLst>
        </pc:spChg>
      </pc:sldChg>
      <pc:sldChg chg="modSp mod">
        <pc:chgData name="Roger Wiebkin - Encore" userId="8a610227-bf59-40b8-b40b-bf9ae1e7a955" providerId="ADAL" clId="{087589A1-6F8C-4474-B89A-400ED1473D48}" dt="2021-01-25T14:41:11.370" v="294" actId="313"/>
        <pc:sldMkLst>
          <pc:docMk/>
          <pc:sldMk cId="3276906745" sldId="276"/>
        </pc:sldMkLst>
        <pc:spChg chg="mod">
          <ac:chgData name="Roger Wiebkin - Encore" userId="8a610227-bf59-40b8-b40b-bf9ae1e7a955" providerId="ADAL" clId="{087589A1-6F8C-4474-B89A-400ED1473D48}" dt="2021-01-25T14:41:11.370" v="294" actId="313"/>
          <ac:spMkLst>
            <pc:docMk/>
            <pc:sldMk cId="3276906745" sldId="276"/>
            <ac:spMk id="3" creationId="{00000000-0000-0000-0000-000000000000}"/>
          </ac:spMkLst>
        </pc:spChg>
      </pc:sldChg>
      <pc:sldChg chg="modSp mod">
        <pc:chgData name="Roger Wiebkin - Encore" userId="8a610227-bf59-40b8-b40b-bf9ae1e7a955" providerId="ADAL" clId="{087589A1-6F8C-4474-B89A-400ED1473D48}" dt="2021-01-25T14:41:48.885" v="331" actId="6549"/>
        <pc:sldMkLst>
          <pc:docMk/>
          <pc:sldMk cId="341819676" sldId="277"/>
        </pc:sldMkLst>
        <pc:spChg chg="mod">
          <ac:chgData name="Roger Wiebkin - Encore" userId="8a610227-bf59-40b8-b40b-bf9ae1e7a955" providerId="ADAL" clId="{087589A1-6F8C-4474-B89A-400ED1473D48}" dt="2021-01-25T14:41:48.885" v="331" actId="6549"/>
          <ac:spMkLst>
            <pc:docMk/>
            <pc:sldMk cId="341819676" sldId="277"/>
            <ac:spMk id="3" creationId="{00000000-0000-0000-0000-000000000000}"/>
          </ac:spMkLst>
        </pc:spChg>
      </pc:sldChg>
      <pc:sldChg chg="modSp mod">
        <pc:chgData name="Roger Wiebkin - Encore" userId="8a610227-bf59-40b8-b40b-bf9ae1e7a955" providerId="ADAL" clId="{087589A1-6F8C-4474-B89A-400ED1473D48}" dt="2021-01-25T14:45:19.333" v="360" actId="313"/>
        <pc:sldMkLst>
          <pc:docMk/>
          <pc:sldMk cId="3151957610" sldId="280"/>
        </pc:sldMkLst>
        <pc:spChg chg="mod">
          <ac:chgData name="Roger Wiebkin - Encore" userId="8a610227-bf59-40b8-b40b-bf9ae1e7a955" providerId="ADAL" clId="{087589A1-6F8C-4474-B89A-400ED1473D48}" dt="2021-01-25T14:45:19.333" v="360" actId="313"/>
          <ac:spMkLst>
            <pc:docMk/>
            <pc:sldMk cId="3151957610" sldId="280"/>
            <ac:spMk id="3" creationId="{00000000-0000-0000-0000-000000000000}"/>
          </ac:spMkLst>
        </pc:spChg>
      </pc:sldChg>
      <pc:sldChg chg="modSp mod">
        <pc:chgData name="Roger Wiebkin - Encore" userId="8a610227-bf59-40b8-b40b-bf9ae1e7a955" providerId="ADAL" clId="{087589A1-6F8C-4474-B89A-400ED1473D48}" dt="2021-01-25T21:06:33.263" v="525" actId="27636"/>
        <pc:sldMkLst>
          <pc:docMk/>
          <pc:sldMk cId="2638750853" sldId="283"/>
        </pc:sldMkLst>
        <pc:spChg chg="mod">
          <ac:chgData name="Roger Wiebkin - Encore" userId="8a610227-bf59-40b8-b40b-bf9ae1e7a955" providerId="ADAL" clId="{087589A1-6F8C-4474-B89A-400ED1473D48}" dt="2021-01-25T21:06:33.263" v="525" actId="27636"/>
          <ac:spMkLst>
            <pc:docMk/>
            <pc:sldMk cId="2638750853" sldId="283"/>
            <ac:spMk id="3" creationId="{00000000-0000-0000-0000-000000000000}"/>
          </ac:spMkLst>
        </pc:spChg>
      </pc:sldChg>
      <pc:sldChg chg="modSp mod">
        <pc:chgData name="Roger Wiebkin - Encore" userId="8a610227-bf59-40b8-b40b-bf9ae1e7a955" providerId="ADAL" clId="{087589A1-6F8C-4474-B89A-400ED1473D48}" dt="2021-02-03T12:32:29.158" v="760" actId="27636"/>
        <pc:sldMkLst>
          <pc:docMk/>
          <pc:sldMk cId="84792185" sldId="290"/>
        </pc:sldMkLst>
        <pc:spChg chg="mod">
          <ac:chgData name="Roger Wiebkin - Encore" userId="8a610227-bf59-40b8-b40b-bf9ae1e7a955" providerId="ADAL" clId="{087589A1-6F8C-4474-B89A-400ED1473D48}" dt="2021-02-03T12:32:29.158" v="760" actId="27636"/>
          <ac:spMkLst>
            <pc:docMk/>
            <pc:sldMk cId="84792185" sldId="290"/>
            <ac:spMk id="3" creationId="{00000000-0000-0000-0000-000000000000}"/>
          </ac:spMkLst>
        </pc:spChg>
      </pc:sldChg>
      <pc:sldChg chg="modSp mod">
        <pc:chgData name="Roger Wiebkin - Encore" userId="8a610227-bf59-40b8-b40b-bf9ae1e7a955" providerId="ADAL" clId="{087589A1-6F8C-4474-B89A-400ED1473D48}" dt="2021-01-25T20:54:10.053" v="391" actId="404"/>
        <pc:sldMkLst>
          <pc:docMk/>
          <pc:sldMk cId="2800985291" sldId="291"/>
        </pc:sldMkLst>
        <pc:spChg chg="mod">
          <ac:chgData name="Roger Wiebkin - Encore" userId="8a610227-bf59-40b8-b40b-bf9ae1e7a955" providerId="ADAL" clId="{087589A1-6F8C-4474-B89A-400ED1473D48}" dt="2021-01-25T20:54:10.053" v="391" actId="404"/>
          <ac:spMkLst>
            <pc:docMk/>
            <pc:sldMk cId="2800985291" sldId="291"/>
            <ac:spMk id="3" creationId="{00000000-0000-0000-0000-000000000000}"/>
          </ac:spMkLst>
        </pc:spChg>
      </pc:sldChg>
    </pc:docChg>
  </pc:docChgLst>
  <pc:docChgLst>
    <pc:chgData name="Roger Wiebkin - Encore" userId="8a610227-bf59-40b8-b40b-bf9ae1e7a955" providerId="ADAL" clId="{EFBB3DF3-3E5E-4A27-A6A8-923A7FBB84C0}"/>
    <pc:docChg chg="modNotesMaster modHandout">
      <pc:chgData name="Roger Wiebkin - Encore" userId="8a610227-bf59-40b8-b40b-bf9ae1e7a955" providerId="ADAL" clId="{EFBB3DF3-3E5E-4A27-A6A8-923A7FBB84C0}" dt="2021-02-04T11:29:52.360"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992" y="9721107"/>
            <a:ext cx="3078427" cy="513507"/>
          </a:xfrm>
          <a:prstGeom prst="rect">
            <a:avLst/>
          </a:prstGeom>
        </p:spPr>
        <p:txBody>
          <a:bodyPr vert="horz" lIns="95527" tIns="47764" rIns="95527" bIns="47764" rtlCol="0" anchor="b"/>
          <a:lstStyle>
            <a:lvl1pPr algn="r">
              <a:defRPr sz="1300"/>
            </a:lvl1pPr>
          </a:lstStyle>
          <a:p>
            <a:fld id="{E6A11319-AC30-4787-9F18-F4044445DEA2}" type="slidenum">
              <a:rPr lang="en-US" smtClean="0"/>
              <a:t>‹#›</a:t>
            </a:fld>
            <a:endParaRPr lang="en-US"/>
          </a:p>
        </p:txBody>
      </p:sp>
    </p:spTree>
    <p:extLst>
      <p:ext uri="{BB962C8B-B14F-4D97-AF65-F5344CB8AC3E}">
        <p14:creationId xmlns:p14="http://schemas.microsoft.com/office/powerpoint/2010/main" val="681095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5527" tIns="47764" rIns="95527" bIns="47764" rtlCol="0"/>
          <a:lstStyle>
            <a:lvl1pPr algn="l">
              <a:defRPr sz="1300"/>
            </a:lvl1pPr>
          </a:lstStyle>
          <a:p>
            <a:endParaRPr lang="en-GB"/>
          </a:p>
        </p:txBody>
      </p:sp>
      <p:sp>
        <p:nvSpPr>
          <p:cNvPr id="3" name="Date Placeholder 2"/>
          <p:cNvSpPr>
            <a:spLocks noGrp="1"/>
          </p:cNvSpPr>
          <p:nvPr>
            <p:ph type="dt" idx="1"/>
          </p:nvPr>
        </p:nvSpPr>
        <p:spPr>
          <a:xfrm>
            <a:off x="4023992" y="0"/>
            <a:ext cx="3078427" cy="511731"/>
          </a:xfrm>
          <a:prstGeom prst="rect">
            <a:avLst/>
          </a:prstGeom>
        </p:spPr>
        <p:txBody>
          <a:bodyPr vert="horz" lIns="95527" tIns="47764" rIns="95527" bIns="47764" rtlCol="0"/>
          <a:lstStyle>
            <a:lvl1pPr algn="r">
              <a:defRPr sz="1300"/>
            </a:lvl1pPr>
          </a:lstStyle>
          <a:p>
            <a:fld id="{924008CA-89E9-45CF-8410-FC7E165AC077}" type="datetimeFigureOut">
              <a:rPr lang="en-GB" smtClean="0"/>
              <a:t>04/02/2021</a:t>
            </a:fld>
            <a:endParaRPr lang="en-GB"/>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5527" tIns="47764" rIns="95527" bIns="47764" rtlCol="0" anchor="ctr"/>
          <a:lstStyle/>
          <a:p>
            <a:endParaRPr lang="en-GB"/>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5527" tIns="47764" rIns="95527" bIns="477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5527" tIns="47764" rIns="95527" bIns="47764"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5527" tIns="47764" rIns="95527" bIns="47764" rtlCol="0" anchor="b"/>
          <a:lstStyle>
            <a:lvl1pPr algn="r">
              <a:defRPr sz="1300"/>
            </a:lvl1pPr>
          </a:lstStyle>
          <a:p>
            <a:fld id="{2F767BD5-6F78-4956-A8B7-E899395BB221}" type="slidenum">
              <a:rPr lang="en-GB" smtClean="0"/>
              <a:t>‹#›</a:t>
            </a:fld>
            <a:endParaRPr lang="en-GB"/>
          </a:p>
        </p:txBody>
      </p:sp>
    </p:spTree>
    <p:extLst>
      <p:ext uri="{BB962C8B-B14F-4D97-AF65-F5344CB8AC3E}">
        <p14:creationId xmlns:p14="http://schemas.microsoft.com/office/powerpoint/2010/main" val="603577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767BD5-6F78-4956-A8B7-E899395BB221}" type="slidenum">
              <a:rPr lang="en-GB" smtClean="0"/>
              <a:t>2</a:t>
            </a:fld>
            <a:endParaRPr lang="en-GB"/>
          </a:p>
        </p:txBody>
      </p:sp>
    </p:spTree>
    <p:extLst>
      <p:ext uri="{BB962C8B-B14F-4D97-AF65-F5344CB8AC3E}">
        <p14:creationId xmlns:p14="http://schemas.microsoft.com/office/powerpoint/2010/main" val="333314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67BD5-6F78-4956-A8B7-E899395BB221}" type="slidenum">
              <a:rPr lang="en-GB" smtClean="0"/>
              <a:t>38</a:t>
            </a:fld>
            <a:endParaRPr lang="en-GB"/>
          </a:p>
        </p:txBody>
      </p:sp>
    </p:spTree>
    <p:extLst>
      <p:ext uri="{BB962C8B-B14F-4D97-AF65-F5344CB8AC3E}">
        <p14:creationId xmlns:p14="http://schemas.microsoft.com/office/powerpoint/2010/main" val="164448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621633-0131-4D5F-90E9-D36713BF37BC}"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399715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21633-0131-4D5F-90E9-D36713BF37BC}"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383237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21633-0131-4D5F-90E9-D36713BF37BC}"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10942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21633-0131-4D5F-90E9-D36713BF37BC}"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173995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21633-0131-4D5F-90E9-D36713BF37BC}"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183823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621633-0131-4D5F-90E9-D36713BF37BC}"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121788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621633-0131-4D5F-90E9-D36713BF37BC}"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410584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621633-0131-4D5F-90E9-D36713BF37BC}"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416674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21633-0131-4D5F-90E9-D36713BF37BC}"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408242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21633-0131-4D5F-90E9-D36713BF37BC}"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343357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21633-0131-4D5F-90E9-D36713BF37BC}"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4884B-8D4C-43AD-AA41-BC79B59CEE9D}" type="slidenum">
              <a:rPr lang="en-GB" smtClean="0"/>
              <a:t>‹#›</a:t>
            </a:fld>
            <a:endParaRPr lang="en-GB"/>
          </a:p>
        </p:txBody>
      </p:sp>
    </p:spTree>
    <p:extLst>
      <p:ext uri="{BB962C8B-B14F-4D97-AF65-F5344CB8AC3E}">
        <p14:creationId xmlns:p14="http://schemas.microsoft.com/office/powerpoint/2010/main" val="183914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21633-0131-4D5F-90E9-D36713BF37BC}" type="datetimeFigureOut">
              <a:rPr lang="en-GB" smtClean="0"/>
              <a:t>04/02/2021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4884B-8D4C-43AD-AA41-BC79B59CEE9D}" type="slidenum">
              <a:rPr lang="en-GB" smtClean="0"/>
              <a:t>‹#›</a:t>
            </a:fld>
            <a:endParaRPr lang="en-GB"/>
          </a:p>
        </p:txBody>
      </p:sp>
    </p:spTree>
    <p:extLst>
      <p:ext uri="{BB962C8B-B14F-4D97-AF65-F5344CB8AC3E}">
        <p14:creationId xmlns:p14="http://schemas.microsoft.com/office/powerpoint/2010/main" val="121529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ncore-enterprises.com/ofsted-deep-div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arly-education.org.uk/musical-development-matters-download"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llins.co.uk/pages/primary-music-music-express-skills-progression-and-curriculum-mapp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smith@krcs.co.uk" TargetMode="External"/><Relationship Id="rId2" Type="http://schemas.openxmlformats.org/officeDocument/2006/relationships/hyperlink" Target="mailto:msanderson@herefordshire.gov.uk"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transformancemusic.org/product/teach-music-with-ipads-virtual-cpd-day/"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ncore-enterprises.com/ofsted-deep-div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witter.com/encorehereford" TargetMode="External"/><Relationship Id="rId2" Type="http://schemas.openxmlformats.org/officeDocument/2006/relationships/hyperlink" Target="http://www.facebook.com/encorehereford"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channel/UCb7TKxxavJ_S2RrepHbX3Mg" TargetMode="External"/><Relationship Id="rId4" Type="http://schemas.openxmlformats.org/officeDocument/2006/relationships/hyperlink" Target="http://www.instagram.com/encoreherefor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ncore-enterprises.com/ofsted-deep-dive" TargetMode="External"/><Relationship Id="rId2" Type="http://schemas.openxmlformats.org/officeDocument/2006/relationships/hyperlink" Target="https://collins.co.uk/pages/primary-music-music-express-skills-progression-and-curriculum-mappi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Autofit/>
          </a:bodyPr>
          <a:lstStyle/>
          <a:p>
            <a:br>
              <a:rPr lang="en-GB" dirty="0"/>
            </a:br>
            <a:endParaRPr lang="en-GB" dirty="0"/>
          </a:p>
        </p:txBody>
      </p:sp>
      <p:sp>
        <p:nvSpPr>
          <p:cNvPr id="3" name="Content Placeholder 2"/>
          <p:cNvSpPr>
            <a:spLocks noGrp="1"/>
          </p:cNvSpPr>
          <p:nvPr>
            <p:ph idx="1"/>
          </p:nvPr>
        </p:nvSpPr>
        <p:spPr>
          <a:xfrm>
            <a:off x="487434" y="548680"/>
            <a:ext cx="8229600" cy="5832648"/>
          </a:xfrm>
        </p:spPr>
        <p:txBody>
          <a:bodyPr/>
          <a:lstStyle/>
          <a:p>
            <a:pPr marL="0" indent="0" algn="ctr">
              <a:buNone/>
            </a:pPr>
            <a:r>
              <a:rPr lang="en-GB" dirty="0"/>
              <a:t>OFSTED ‘DEEP DIVE’ MUSIC INSPECTIONS</a:t>
            </a:r>
          </a:p>
          <a:p>
            <a:pPr marL="0" indent="0" algn="ctr">
              <a:buNone/>
            </a:pPr>
            <a:endParaRPr lang="en-GB" dirty="0"/>
          </a:p>
          <a:p>
            <a:pPr marL="0" indent="0" algn="ctr">
              <a:buNone/>
            </a:pPr>
            <a:r>
              <a:rPr lang="en-GB" dirty="0"/>
              <a:t>Preparation, information and support </a:t>
            </a:r>
          </a:p>
          <a:p>
            <a:pPr marL="0" indent="0" algn="ctr">
              <a:buNone/>
            </a:pPr>
            <a:r>
              <a:rPr lang="en-GB" dirty="0"/>
              <a:t>for Herefordshire Primary Schools </a:t>
            </a:r>
          </a:p>
          <a:p>
            <a:pPr marL="0" indent="0" algn="ctr">
              <a:buNone/>
            </a:pPr>
            <a:r>
              <a:rPr lang="en-GB" dirty="0"/>
              <a:t>led by Sue Nicholls – independent music education consultant</a:t>
            </a:r>
          </a:p>
          <a:p>
            <a:pPr marL="0" indent="0" algn="ctr">
              <a:buNone/>
            </a:pPr>
            <a:endParaRPr lang="en-GB" dirty="0"/>
          </a:p>
          <a:p>
            <a:pPr marL="0" indent="0" algn="ctr">
              <a:buNone/>
            </a:pPr>
            <a:endParaRPr lang="en-GB" dirty="0"/>
          </a:p>
        </p:txBody>
      </p:sp>
      <p:pic>
        <p:nvPicPr>
          <p:cNvPr id="11" name="Picture 10">
            <a:extLst>
              <a:ext uri="{FF2B5EF4-FFF2-40B4-BE49-F238E27FC236}">
                <a16:creationId xmlns:a16="http://schemas.microsoft.com/office/drawing/2014/main" id="{1695D01B-0FA0-470E-96EC-BD20186C70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494" y="4419560"/>
            <a:ext cx="1889760" cy="1889760"/>
          </a:xfrm>
          <a:prstGeom prst="rect">
            <a:avLst/>
          </a:prstGeom>
          <a:noFill/>
          <a:ln>
            <a:noFill/>
          </a:ln>
        </p:spPr>
      </p:pic>
      <p:pic>
        <p:nvPicPr>
          <p:cNvPr id="12" name="Picture 11">
            <a:extLst>
              <a:ext uri="{FF2B5EF4-FFF2-40B4-BE49-F238E27FC236}">
                <a16:creationId xmlns:a16="http://schemas.microsoft.com/office/drawing/2014/main" id="{662ACC4A-BA8E-4A73-AA83-7D6173FB2F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844" y="4419560"/>
            <a:ext cx="1889760" cy="1889760"/>
          </a:xfrm>
          <a:prstGeom prst="rect">
            <a:avLst/>
          </a:prstGeom>
          <a:noFill/>
          <a:ln>
            <a:noFill/>
          </a:ln>
        </p:spPr>
      </p:pic>
      <p:pic>
        <p:nvPicPr>
          <p:cNvPr id="13" name="Picture 12">
            <a:extLst>
              <a:ext uri="{FF2B5EF4-FFF2-40B4-BE49-F238E27FC236}">
                <a16:creationId xmlns:a16="http://schemas.microsoft.com/office/drawing/2014/main" id="{8AB4A78F-4BF1-4090-96C1-14CCE80007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491568"/>
            <a:ext cx="1889760" cy="1889760"/>
          </a:xfrm>
          <a:prstGeom prst="rect">
            <a:avLst/>
          </a:prstGeom>
          <a:noFill/>
          <a:ln>
            <a:noFill/>
          </a:ln>
        </p:spPr>
      </p:pic>
    </p:spTree>
    <p:extLst>
      <p:ext uri="{BB962C8B-B14F-4D97-AF65-F5344CB8AC3E}">
        <p14:creationId xmlns:p14="http://schemas.microsoft.com/office/powerpoint/2010/main" val="389610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t>7. Training to support ‘Deep Dive’ inspections </a:t>
            </a:r>
          </a:p>
        </p:txBody>
      </p:sp>
      <p:sp>
        <p:nvSpPr>
          <p:cNvPr id="3" name="Content Placeholder 2"/>
          <p:cNvSpPr>
            <a:spLocks noGrp="1"/>
          </p:cNvSpPr>
          <p:nvPr>
            <p:ph idx="1"/>
          </p:nvPr>
        </p:nvSpPr>
        <p:spPr>
          <a:xfrm>
            <a:off x="457200" y="1672208"/>
            <a:ext cx="8486348" cy="4853136"/>
          </a:xfrm>
        </p:spPr>
        <p:txBody>
          <a:bodyPr>
            <a:normAutofit fontScale="92500"/>
          </a:bodyPr>
          <a:lstStyle/>
          <a:p>
            <a:pPr marL="0" indent="0">
              <a:buNone/>
            </a:pPr>
            <a:r>
              <a:rPr lang="en-GB" dirty="0"/>
              <a:t>Is there a year-on-year Action Plan with clear success criteria? </a:t>
            </a:r>
          </a:p>
          <a:p>
            <a:pPr marL="0" indent="0">
              <a:buNone/>
            </a:pPr>
            <a:endParaRPr lang="en-GB" dirty="0"/>
          </a:p>
          <a:p>
            <a:pPr marL="0" indent="0">
              <a:buNone/>
            </a:pPr>
            <a:r>
              <a:rPr lang="en-GB" dirty="0">
                <a:solidFill>
                  <a:srgbClr val="FF0000"/>
                </a:solidFill>
              </a:rPr>
              <a:t>Music Action Plan formats will vary from school to school but they should set out achievable aims that support the development of music across the school and reflect practitioners’ and pupils’ needs.</a:t>
            </a:r>
          </a:p>
          <a:p>
            <a:pPr marL="0" indent="0">
              <a:buNone/>
            </a:pPr>
            <a:r>
              <a:rPr lang="en-GB" dirty="0">
                <a:solidFill>
                  <a:srgbClr val="FF0000"/>
                </a:solidFill>
              </a:rPr>
              <a:t>(Action Plan example is available on the Encore Enterprises website) </a:t>
            </a:r>
            <a:r>
              <a:rPr lang="en-US" sz="1800" u="sng" dirty="0">
                <a:solidFill>
                  <a:srgbClr val="0563C1"/>
                </a:solidFill>
                <a:effectLst/>
                <a:latin typeface="Calibri" panose="020F0502020204030204" pitchFamily="34" charset="0"/>
                <a:ea typeface="Calibri" panose="020F0502020204030204" pitchFamily="34" charset="0"/>
                <a:hlinkClick r:id="rId2"/>
              </a:rPr>
              <a:t>https://www.encore-enterprises.com/ofsted-deep-dive</a:t>
            </a:r>
            <a:endParaRPr lang="en-GB" sz="1800" dirty="0">
              <a:effectLst/>
              <a:latin typeface="Calibri" panose="020F0502020204030204" pitchFamily="34" charset="0"/>
              <a:ea typeface="Calibri" panose="020F0502020204030204" pitchFamily="34" charset="0"/>
            </a:endParaRPr>
          </a:p>
          <a:p>
            <a:endParaRPr lang="en-GB" dirty="0"/>
          </a:p>
          <a:p>
            <a:endParaRPr lang="en-GB" dirty="0"/>
          </a:p>
        </p:txBody>
      </p:sp>
      <p:pic>
        <p:nvPicPr>
          <p:cNvPr id="7" name="Picture 6">
            <a:extLst>
              <a:ext uri="{FF2B5EF4-FFF2-40B4-BE49-F238E27FC236}">
                <a16:creationId xmlns:a16="http://schemas.microsoft.com/office/drawing/2014/main" id="{8661EA6E-E7CF-44B0-BD0D-9DC8C6B2D8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240272"/>
            <a:ext cx="1059180" cy="1059180"/>
          </a:xfrm>
          <a:prstGeom prst="rect">
            <a:avLst/>
          </a:prstGeom>
          <a:noFill/>
          <a:ln>
            <a:noFill/>
          </a:ln>
        </p:spPr>
      </p:pic>
    </p:spTree>
    <p:extLst>
      <p:ext uri="{BB962C8B-B14F-4D97-AF65-F5344CB8AC3E}">
        <p14:creationId xmlns:p14="http://schemas.microsoft.com/office/powerpoint/2010/main" val="103186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2800" dirty="0"/>
              <a:t>8. Training to support ‘Deep Dive’ inspections </a:t>
            </a:r>
          </a:p>
        </p:txBody>
      </p:sp>
      <p:sp>
        <p:nvSpPr>
          <p:cNvPr id="3" name="Content Placeholder 2"/>
          <p:cNvSpPr>
            <a:spLocks noGrp="1"/>
          </p:cNvSpPr>
          <p:nvPr>
            <p:ph idx="1"/>
          </p:nvPr>
        </p:nvSpPr>
        <p:spPr>
          <a:xfrm>
            <a:off x="457200" y="1340768"/>
            <a:ext cx="8435280" cy="5256584"/>
          </a:xfrm>
        </p:spPr>
        <p:txBody>
          <a:bodyPr>
            <a:normAutofit fontScale="92500" lnSpcReduction="10000"/>
          </a:bodyPr>
          <a:lstStyle/>
          <a:p>
            <a:pPr marL="0" indent="0">
              <a:buNone/>
            </a:pPr>
            <a:r>
              <a:rPr lang="en-GB" dirty="0"/>
              <a:t>Does the school follow a clear progression route for music, citing skills, knowledge and experience that all pupils will acquire on their musical ‘journey’? </a:t>
            </a:r>
          </a:p>
          <a:p>
            <a:pPr marL="0" indent="0">
              <a:buNone/>
            </a:pPr>
            <a:endParaRPr lang="en-GB" dirty="0"/>
          </a:p>
          <a:p>
            <a:pPr marL="0" indent="0">
              <a:buNone/>
            </a:pPr>
            <a:r>
              <a:rPr lang="en-GB" dirty="0">
                <a:solidFill>
                  <a:srgbClr val="FF0000"/>
                </a:solidFill>
              </a:rPr>
              <a:t>‘Minimum Expected Standards’ - a </a:t>
            </a:r>
            <a:r>
              <a:rPr lang="en-GB" u="sng" dirty="0">
                <a:solidFill>
                  <a:srgbClr val="FF0000"/>
                </a:solidFill>
              </a:rPr>
              <a:t>very</a:t>
            </a:r>
            <a:r>
              <a:rPr lang="en-GB" dirty="0">
                <a:solidFill>
                  <a:srgbClr val="FF0000"/>
                </a:solidFill>
              </a:rPr>
              <a:t> useful document, is freely available on the website and offers a clear progression map for music, EYFS – KS2 </a:t>
            </a:r>
          </a:p>
          <a:p>
            <a:pPr marL="0" indent="0">
              <a:buNone/>
            </a:pPr>
            <a:r>
              <a:rPr lang="en-GB" dirty="0" err="1">
                <a:solidFill>
                  <a:srgbClr val="FF0000"/>
                </a:solidFill>
              </a:rPr>
              <a:t>Charanga</a:t>
            </a:r>
            <a:r>
              <a:rPr lang="en-GB" dirty="0">
                <a:solidFill>
                  <a:srgbClr val="FF0000"/>
                </a:solidFill>
              </a:rPr>
              <a:t> &amp; Music Express provide progressive and age-appropriate musical content in all units of work.</a:t>
            </a:r>
          </a:p>
          <a:p>
            <a:pPr marL="0" indent="0">
              <a:buNone/>
            </a:pPr>
            <a:r>
              <a:rPr lang="en-GB" dirty="0">
                <a:solidFill>
                  <a:srgbClr val="FF0000"/>
                </a:solidFill>
              </a:rPr>
              <a:t>*** Check that other curriculum frameworks provide musical progression</a:t>
            </a:r>
          </a:p>
          <a:p>
            <a:pPr marL="0" indent="0">
              <a:buNone/>
            </a:pPr>
            <a:endParaRPr lang="en-GB" dirty="0">
              <a:solidFill>
                <a:srgbClr val="FF0000"/>
              </a:solidFill>
            </a:endParaRPr>
          </a:p>
          <a:p>
            <a:pPr marL="0" indent="0">
              <a:buNone/>
            </a:pPr>
            <a:endParaRPr lang="en-GB" dirty="0">
              <a:solidFill>
                <a:srgbClr val="FF0000"/>
              </a:solidFill>
            </a:endParaRPr>
          </a:p>
          <a:p>
            <a:pPr marL="0" indent="0">
              <a:buNone/>
            </a:pPr>
            <a:endParaRPr lang="en-GB" dirty="0"/>
          </a:p>
          <a:p>
            <a:pPr marL="0" indent="0">
              <a:buNone/>
            </a:pPr>
            <a:endParaRPr lang="en-GB" dirty="0"/>
          </a:p>
        </p:txBody>
      </p:sp>
      <p:pic>
        <p:nvPicPr>
          <p:cNvPr id="8" name="Picture 7">
            <a:extLst>
              <a:ext uri="{FF2B5EF4-FFF2-40B4-BE49-F238E27FC236}">
                <a16:creationId xmlns:a16="http://schemas.microsoft.com/office/drawing/2014/main" id="{A7BC9C8F-8811-4EAA-8377-6D0283A319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2665" y="206105"/>
            <a:ext cx="1059180" cy="1059180"/>
          </a:xfrm>
          <a:prstGeom prst="rect">
            <a:avLst/>
          </a:prstGeom>
          <a:noFill/>
          <a:ln>
            <a:noFill/>
          </a:ln>
        </p:spPr>
      </p:pic>
    </p:spTree>
    <p:extLst>
      <p:ext uri="{BB962C8B-B14F-4D97-AF65-F5344CB8AC3E}">
        <p14:creationId xmlns:p14="http://schemas.microsoft.com/office/powerpoint/2010/main" val="187027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3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75538-E8AE-4AF3-9003-9DA7BF549492}"/>
              </a:ext>
            </a:extLst>
          </p:cNvPr>
          <p:cNvPicPr/>
          <p:nvPr/>
        </p:nvPicPr>
        <p:blipFill>
          <a:blip r:embed="rId2"/>
          <a:stretch>
            <a:fillRect/>
          </a:stretch>
        </p:blipFill>
        <p:spPr>
          <a:xfrm>
            <a:off x="251520" y="188640"/>
            <a:ext cx="8712968" cy="5904656"/>
          </a:xfrm>
          <a:prstGeom prst="rect">
            <a:avLst/>
          </a:prstGeom>
        </p:spPr>
      </p:pic>
    </p:spTree>
    <p:extLst>
      <p:ext uri="{BB962C8B-B14F-4D97-AF65-F5344CB8AC3E}">
        <p14:creationId xmlns:p14="http://schemas.microsoft.com/office/powerpoint/2010/main" val="264706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2800" dirty="0"/>
              <a:t>9. Training to support ‘Deep Dive’ inspections </a:t>
            </a:r>
          </a:p>
        </p:txBody>
      </p:sp>
      <p:sp>
        <p:nvSpPr>
          <p:cNvPr id="3" name="Content Placeholder 2"/>
          <p:cNvSpPr>
            <a:spLocks noGrp="1"/>
          </p:cNvSpPr>
          <p:nvPr>
            <p:ph idx="1"/>
          </p:nvPr>
        </p:nvSpPr>
        <p:spPr>
          <a:xfrm>
            <a:off x="311766" y="1340768"/>
            <a:ext cx="8507288" cy="5256584"/>
          </a:xfrm>
        </p:spPr>
        <p:txBody>
          <a:bodyPr/>
          <a:lstStyle/>
          <a:p>
            <a:pPr marL="0" indent="0">
              <a:buNone/>
            </a:pPr>
            <a:r>
              <a:rPr lang="en-GB" sz="2400" dirty="0"/>
              <a:t>Is EYFS music delivered through best holistic practice? </a:t>
            </a:r>
          </a:p>
          <a:p>
            <a:pPr marL="0" indent="0">
              <a:buNone/>
            </a:pPr>
            <a:r>
              <a:rPr lang="en-GB" sz="2400" dirty="0"/>
              <a:t>Does EYFS outdoor provision offer an enabling environment appropriate to young learners’ musical exploration?</a:t>
            </a:r>
          </a:p>
          <a:p>
            <a:pPr marL="0" indent="0">
              <a:buNone/>
            </a:pPr>
            <a:r>
              <a:rPr lang="en-GB" sz="2400" dirty="0">
                <a:solidFill>
                  <a:srgbClr val="FF0000"/>
                </a:solidFill>
              </a:rPr>
              <a:t>Music in EYFS settings should be happening every day in informal, child-initiated as well as teacher-led approaches.</a:t>
            </a:r>
          </a:p>
          <a:p>
            <a:pPr marL="0" indent="0">
              <a:buNone/>
            </a:pPr>
            <a:r>
              <a:rPr lang="en-GB" sz="2400" dirty="0">
                <a:solidFill>
                  <a:srgbClr val="FF0000"/>
                </a:solidFill>
              </a:rPr>
              <a:t>Useful  document ‘EYFS Musical Development Matters’</a:t>
            </a:r>
          </a:p>
          <a:p>
            <a:pPr marL="0" indent="0">
              <a:buNone/>
            </a:pPr>
            <a:r>
              <a:rPr lang="en-GB" sz="2000" dirty="0">
                <a:solidFill>
                  <a:srgbClr val="FF0000"/>
                </a:solidFill>
                <a:hlinkClick r:id="rId2"/>
              </a:rPr>
              <a:t>https://www.early-education.org.uk/musical-development-matters-download</a:t>
            </a:r>
            <a:r>
              <a:rPr lang="en-GB" sz="2000" dirty="0">
                <a:solidFill>
                  <a:srgbClr val="FF0000"/>
                </a:solidFill>
              </a:rPr>
              <a:t> </a:t>
            </a:r>
          </a:p>
          <a:p>
            <a:pPr marL="0" indent="0">
              <a:buNone/>
            </a:pPr>
            <a:endParaRPr lang="en-GB" dirty="0"/>
          </a:p>
        </p:txBody>
      </p:sp>
      <p:pic>
        <p:nvPicPr>
          <p:cNvPr id="5" name="Picture 4" descr="C:\Users\Sue\Desktop\EY tin cans. jpg.jpg"/>
          <p:cNvPicPr/>
          <p:nvPr/>
        </p:nvPicPr>
        <p:blipFill rotWithShape="1">
          <a:blip r:embed="rId3">
            <a:extLst>
              <a:ext uri="{28A0092B-C50C-407E-A947-70E740481C1C}">
                <a14:useLocalDpi xmlns:a14="http://schemas.microsoft.com/office/drawing/2010/main" val="0"/>
              </a:ext>
            </a:extLst>
          </a:blip>
          <a:srcRect l="3829" t="28334" r="5391" b="5370"/>
          <a:stretch/>
        </p:blipFill>
        <p:spPr bwMode="auto">
          <a:xfrm>
            <a:off x="827584" y="4797152"/>
            <a:ext cx="2736304" cy="1656184"/>
          </a:xfrm>
          <a:prstGeom prst="rect">
            <a:avLst/>
          </a:prstGeom>
          <a:noFill/>
          <a:ln>
            <a:noFill/>
          </a:ln>
          <a:extLst>
            <a:ext uri="{53640926-AAD7-44D8-BBD7-CCE9431645EC}">
              <a14:shadowObscured xmlns:a14="http://schemas.microsoft.com/office/drawing/2010/main"/>
            </a:ext>
          </a:extLst>
        </p:spPr>
      </p:pic>
      <p:pic>
        <p:nvPicPr>
          <p:cNvPr id="6" name="Picture 5" descr="C:\Users\Sue\Desktop\outdoor learning.jpg"/>
          <p:cNvPicPr/>
          <p:nvPr/>
        </p:nvPicPr>
        <p:blipFill rotWithShape="1">
          <a:blip r:embed="rId4">
            <a:extLst>
              <a:ext uri="{28A0092B-C50C-407E-A947-70E740481C1C}">
                <a14:useLocalDpi xmlns:a14="http://schemas.microsoft.com/office/drawing/2010/main" val="0"/>
              </a:ext>
            </a:extLst>
          </a:blip>
          <a:srcRect t="28606" b="18269"/>
          <a:stretch/>
        </p:blipFill>
        <p:spPr bwMode="auto">
          <a:xfrm>
            <a:off x="4716016" y="4797152"/>
            <a:ext cx="2598878" cy="1656184"/>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00B19C8-E3F4-4386-B400-F0940083AA8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054" y="260648"/>
            <a:ext cx="1059180" cy="1059180"/>
          </a:xfrm>
          <a:prstGeom prst="rect">
            <a:avLst/>
          </a:prstGeom>
          <a:noFill/>
          <a:ln>
            <a:noFill/>
          </a:ln>
        </p:spPr>
      </p:pic>
    </p:spTree>
    <p:extLst>
      <p:ext uri="{BB962C8B-B14F-4D97-AF65-F5344CB8AC3E}">
        <p14:creationId xmlns:p14="http://schemas.microsoft.com/office/powerpoint/2010/main" val="424543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GB" sz="2800" dirty="0"/>
              <a:t>10. Training to support ‘Deep Dive’ inspections </a:t>
            </a:r>
          </a:p>
        </p:txBody>
      </p:sp>
      <p:sp>
        <p:nvSpPr>
          <p:cNvPr id="3" name="Content Placeholder 2"/>
          <p:cNvSpPr>
            <a:spLocks noGrp="1"/>
          </p:cNvSpPr>
          <p:nvPr>
            <p:ph idx="1"/>
          </p:nvPr>
        </p:nvSpPr>
        <p:spPr>
          <a:xfrm>
            <a:off x="251520" y="1340768"/>
            <a:ext cx="8712968" cy="5328592"/>
          </a:xfrm>
        </p:spPr>
        <p:txBody>
          <a:bodyPr>
            <a:normAutofit fontScale="70000" lnSpcReduction="20000"/>
          </a:bodyPr>
          <a:lstStyle/>
          <a:p>
            <a:pPr marL="0" indent="0">
              <a:buNone/>
            </a:pPr>
            <a:r>
              <a:rPr lang="en-GB" dirty="0"/>
              <a:t>How is the quality of music provision monitored?</a:t>
            </a:r>
          </a:p>
          <a:p>
            <a:pPr marL="0" indent="0">
              <a:buNone/>
            </a:pPr>
            <a:endParaRPr lang="en-GB" dirty="0"/>
          </a:p>
          <a:p>
            <a:r>
              <a:rPr lang="en-GB" sz="3400" dirty="0">
                <a:solidFill>
                  <a:srgbClr val="FF0000"/>
                </a:solidFill>
              </a:rPr>
              <a:t>Planning submitted to subject leader</a:t>
            </a:r>
          </a:p>
          <a:p>
            <a:r>
              <a:rPr lang="en-GB" sz="3400" dirty="0">
                <a:solidFill>
                  <a:srgbClr val="FF0000"/>
                </a:solidFill>
              </a:rPr>
              <a:t>Short video clips (two per half term), ideally filmed during the first and final lessons of a unit of work and uploaded to class folders on the school server.</a:t>
            </a:r>
          </a:p>
          <a:p>
            <a:r>
              <a:rPr lang="en-GB" sz="3400" dirty="0">
                <a:solidFill>
                  <a:srgbClr val="FF0000"/>
                </a:solidFill>
              </a:rPr>
              <a:t>‘Drop-in’ lesson observations to monitor the quality of curriculum provision and also ‘Wider Opportunities’ lessons (whole class instrumental teaching). Lesson observations led by subject leader perhaps joined by SLT. Consider inviting the school  governor responsible for music to attend? </a:t>
            </a:r>
          </a:p>
          <a:p>
            <a:r>
              <a:rPr lang="en-GB" sz="3400" dirty="0">
                <a:solidFill>
                  <a:srgbClr val="FF0000"/>
                </a:solidFill>
              </a:rPr>
              <a:t>Ofsted document: </a:t>
            </a:r>
            <a:r>
              <a:rPr lang="en-GB" sz="3400" b="1" dirty="0">
                <a:solidFill>
                  <a:srgbClr val="FF0000"/>
                </a:solidFill>
              </a:rPr>
              <a:t>‘Music in Schools, promoting good practice’</a:t>
            </a:r>
            <a:r>
              <a:rPr lang="en-GB" sz="3400" dirty="0">
                <a:solidFill>
                  <a:srgbClr val="FF0000"/>
                </a:solidFill>
              </a:rPr>
              <a:t> supporting Heads and Governors on best approaches to lesson observation (available on the Encore Enterprises website)</a:t>
            </a:r>
          </a:p>
          <a:p>
            <a:pPr marL="0" indent="0">
              <a:buNone/>
            </a:pPr>
            <a:r>
              <a:rPr lang="en-GB" sz="3400" dirty="0"/>
              <a:t> </a:t>
            </a:r>
          </a:p>
        </p:txBody>
      </p:sp>
      <p:pic>
        <p:nvPicPr>
          <p:cNvPr id="7" name="Picture 6">
            <a:extLst>
              <a:ext uri="{FF2B5EF4-FFF2-40B4-BE49-F238E27FC236}">
                <a16:creationId xmlns:a16="http://schemas.microsoft.com/office/drawing/2014/main" id="{5A56C8DE-FE2E-4CDC-8B9C-E0EF9277E9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644" y="154274"/>
            <a:ext cx="1059180" cy="1059180"/>
          </a:xfrm>
          <a:prstGeom prst="rect">
            <a:avLst/>
          </a:prstGeom>
          <a:noFill/>
          <a:ln>
            <a:noFill/>
          </a:ln>
        </p:spPr>
      </p:pic>
    </p:spTree>
    <p:extLst>
      <p:ext uri="{BB962C8B-B14F-4D97-AF65-F5344CB8AC3E}">
        <p14:creationId xmlns:p14="http://schemas.microsoft.com/office/powerpoint/2010/main" val="270906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2800" dirty="0"/>
              <a:t>11. Training to support ‘Deep Dive’ inspections</a:t>
            </a:r>
          </a:p>
        </p:txBody>
      </p:sp>
      <p:sp>
        <p:nvSpPr>
          <p:cNvPr id="3" name="Content Placeholder 2"/>
          <p:cNvSpPr>
            <a:spLocks noGrp="1"/>
          </p:cNvSpPr>
          <p:nvPr>
            <p:ph idx="1"/>
          </p:nvPr>
        </p:nvSpPr>
        <p:spPr>
          <a:xfrm>
            <a:off x="251520" y="1600200"/>
            <a:ext cx="8692028" cy="4525963"/>
          </a:xfrm>
        </p:spPr>
        <p:txBody>
          <a:bodyPr/>
          <a:lstStyle/>
          <a:p>
            <a:pPr marL="0" indent="0">
              <a:buNone/>
            </a:pPr>
            <a:r>
              <a:rPr lang="en-GB" sz="3000" dirty="0"/>
              <a:t>How are SEND pupils accommodated in music lessons?</a:t>
            </a:r>
          </a:p>
          <a:p>
            <a:pPr marL="0" indent="0">
              <a:buNone/>
            </a:pPr>
            <a:endParaRPr lang="en-GB" dirty="0"/>
          </a:p>
          <a:p>
            <a:pPr marL="0" indent="0">
              <a:buNone/>
            </a:pPr>
            <a:r>
              <a:rPr lang="en-GB" dirty="0">
                <a:solidFill>
                  <a:srgbClr val="FF0000"/>
                </a:solidFill>
              </a:rPr>
              <a:t>Ideally, music scheme lesson plans should be printed and then annotated to show how pupils with specific needs are accommodated. </a:t>
            </a:r>
          </a:p>
          <a:p>
            <a:pPr marL="0" indent="0">
              <a:buNone/>
            </a:pPr>
            <a:r>
              <a:rPr lang="en-GB" dirty="0">
                <a:solidFill>
                  <a:srgbClr val="FF0000"/>
                </a:solidFill>
              </a:rPr>
              <a:t>If not possible for every lesson, then for each unit (examples are found on the website).</a:t>
            </a:r>
          </a:p>
        </p:txBody>
      </p:sp>
      <p:pic>
        <p:nvPicPr>
          <p:cNvPr id="7" name="Picture 6">
            <a:extLst>
              <a:ext uri="{FF2B5EF4-FFF2-40B4-BE49-F238E27FC236}">
                <a16:creationId xmlns:a16="http://schemas.microsoft.com/office/drawing/2014/main" id="{C42211C4-5667-4F9E-AAB1-26F0B2792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274638"/>
            <a:ext cx="1059180" cy="1059180"/>
          </a:xfrm>
          <a:prstGeom prst="rect">
            <a:avLst/>
          </a:prstGeom>
          <a:noFill/>
          <a:ln>
            <a:noFill/>
          </a:ln>
        </p:spPr>
      </p:pic>
    </p:spTree>
    <p:extLst>
      <p:ext uri="{BB962C8B-B14F-4D97-AF65-F5344CB8AC3E}">
        <p14:creationId xmlns:p14="http://schemas.microsoft.com/office/powerpoint/2010/main" val="305716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3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465F7D-AEAF-4DB6-9181-1F82F1F04E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23"/>
          <a:stretch>
            <a:fillRect/>
          </a:stretch>
        </p:blipFill>
        <p:spPr bwMode="auto">
          <a:xfrm>
            <a:off x="1691680" y="-364"/>
            <a:ext cx="4896544" cy="673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61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301216"/>
            <a:ext cx="8229600" cy="751520"/>
          </a:xfrm>
        </p:spPr>
        <p:txBody>
          <a:bodyPr>
            <a:normAutofit/>
          </a:bodyPr>
          <a:lstStyle/>
          <a:p>
            <a:pPr algn="l"/>
            <a:r>
              <a:rPr lang="en-GB" sz="2800" dirty="0"/>
              <a:t>12. Training to support ‘Deep Dive’ inspections  </a:t>
            </a:r>
          </a:p>
        </p:txBody>
      </p:sp>
      <p:sp>
        <p:nvSpPr>
          <p:cNvPr id="3" name="Content Placeholder 2"/>
          <p:cNvSpPr>
            <a:spLocks noGrp="1"/>
          </p:cNvSpPr>
          <p:nvPr>
            <p:ph idx="1"/>
          </p:nvPr>
        </p:nvSpPr>
        <p:spPr>
          <a:xfrm>
            <a:off x="107504" y="1600200"/>
            <a:ext cx="8836044" cy="4956584"/>
          </a:xfrm>
        </p:spPr>
        <p:txBody>
          <a:bodyPr>
            <a:normAutofit/>
          </a:bodyPr>
          <a:lstStyle/>
          <a:p>
            <a:pPr marL="0" indent="0">
              <a:buNone/>
            </a:pPr>
            <a:r>
              <a:rPr lang="en-GB" dirty="0"/>
              <a:t>How is delivery differentiated in mixed age classes?</a:t>
            </a:r>
          </a:p>
          <a:p>
            <a:pPr marL="0" indent="0">
              <a:buNone/>
            </a:pPr>
            <a:r>
              <a:rPr lang="en-GB" dirty="0">
                <a:solidFill>
                  <a:srgbClr val="FF0000"/>
                </a:solidFill>
              </a:rPr>
              <a:t>Charanga: differentiated tasks: Gold, Silver, Bronze</a:t>
            </a:r>
          </a:p>
          <a:p>
            <a:pPr marL="0" indent="0">
              <a:buNone/>
            </a:pPr>
            <a:r>
              <a:rPr lang="en-GB" dirty="0">
                <a:solidFill>
                  <a:srgbClr val="FF0000"/>
                </a:solidFill>
              </a:rPr>
              <a:t>Music Express:</a:t>
            </a:r>
          </a:p>
          <a:p>
            <a:r>
              <a:rPr lang="en-GB" dirty="0">
                <a:solidFill>
                  <a:srgbClr val="FF0000"/>
                </a:solidFill>
              </a:rPr>
              <a:t>same unit titles for adjacent year groups</a:t>
            </a:r>
          </a:p>
          <a:p>
            <a:r>
              <a:rPr lang="en-GB" dirty="0">
                <a:solidFill>
                  <a:srgbClr val="FF0000"/>
                </a:solidFill>
              </a:rPr>
              <a:t>‘skills analysis’ documents identify learning objectives</a:t>
            </a:r>
          </a:p>
          <a:p>
            <a:r>
              <a:rPr lang="en-GB" dirty="0">
                <a:solidFill>
                  <a:srgbClr val="FF0000"/>
                </a:solidFill>
              </a:rPr>
              <a:t>2-year rolling programme  for mixed age groups</a:t>
            </a:r>
          </a:p>
          <a:p>
            <a:pPr marL="0" indent="0">
              <a:buNone/>
            </a:pPr>
            <a:r>
              <a:rPr lang="en-GB" sz="1600" u="sng" dirty="0">
                <a:hlinkClick r:id="rId2"/>
              </a:rPr>
              <a:t>https://collins.co.uk/pages/primary-music-music-express-skills-progression-and-curriculum-mapping</a:t>
            </a:r>
            <a:endParaRPr lang="en-GB" sz="1600" dirty="0">
              <a:solidFill>
                <a:srgbClr val="FF0000"/>
              </a:solidFill>
            </a:endParaRPr>
          </a:p>
          <a:p>
            <a:endParaRPr lang="en-GB" dirty="0">
              <a:solidFill>
                <a:srgbClr val="FF0000"/>
              </a:solidFill>
            </a:endParaRPr>
          </a:p>
        </p:txBody>
      </p:sp>
      <p:pic>
        <p:nvPicPr>
          <p:cNvPr id="8" name="Picture 7">
            <a:extLst>
              <a:ext uri="{FF2B5EF4-FFF2-40B4-BE49-F238E27FC236}">
                <a16:creationId xmlns:a16="http://schemas.microsoft.com/office/drawing/2014/main" id="{8E4F4EE6-6F21-4376-A694-5158F6CF9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45232"/>
            <a:ext cx="1059180" cy="1059180"/>
          </a:xfrm>
          <a:prstGeom prst="rect">
            <a:avLst/>
          </a:prstGeom>
          <a:noFill/>
          <a:ln>
            <a:noFill/>
          </a:ln>
        </p:spPr>
      </p:pic>
    </p:spTree>
    <p:extLst>
      <p:ext uri="{BB962C8B-B14F-4D97-AF65-F5344CB8AC3E}">
        <p14:creationId xmlns:p14="http://schemas.microsoft.com/office/powerpoint/2010/main" val="1743047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t>13. Training to support ‘Deep Dive’ inspections </a:t>
            </a:r>
          </a:p>
        </p:txBody>
      </p:sp>
      <p:sp>
        <p:nvSpPr>
          <p:cNvPr id="3" name="Content Placeholder 2"/>
          <p:cNvSpPr>
            <a:spLocks noGrp="1"/>
          </p:cNvSpPr>
          <p:nvPr>
            <p:ph idx="1"/>
          </p:nvPr>
        </p:nvSpPr>
        <p:spPr>
          <a:xfrm>
            <a:off x="323528" y="1340768"/>
            <a:ext cx="8640960" cy="4284476"/>
          </a:xfrm>
        </p:spPr>
        <p:txBody>
          <a:bodyPr>
            <a:normAutofit fontScale="85000" lnSpcReduction="10000"/>
          </a:bodyPr>
          <a:lstStyle/>
          <a:p>
            <a:pPr marL="0" indent="0">
              <a:buNone/>
            </a:pPr>
            <a:r>
              <a:rPr lang="en-GB" dirty="0"/>
              <a:t>Is percussion provision adequate and stored appropriately? </a:t>
            </a:r>
          </a:p>
          <a:p>
            <a:pPr marL="0" indent="0">
              <a:buNone/>
            </a:pPr>
            <a:r>
              <a:rPr lang="en-GB" dirty="0">
                <a:solidFill>
                  <a:srgbClr val="FF0000"/>
                </a:solidFill>
              </a:rPr>
              <a:t>Percussion trolleys are often placed in awkward spaces/cupboards with instruments crammed on inaccessible shelves. </a:t>
            </a:r>
          </a:p>
          <a:p>
            <a:pPr marL="0" indent="0">
              <a:buNone/>
            </a:pPr>
            <a:r>
              <a:rPr lang="en-GB" dirty="0">
                <a:solidFill>
                  <a:srgbClr val="FF0000"/>
                </a:solidFill>
              </a:rPr>
              <a:t>Better to divide up percussion between Y1/2, 3/4, 5/6 and keep in large plastic boxes in classrooms with a ‘chart’ of instrument contents with photos &amp; names. </a:t>
            </a:r>
          </a:p>
          <a:p>
            <a:pPr marL="0" indent="0">
              <a:buNone/>
            </a:pPr>
            <a:r>
              <a:rPr lang="en-GB" dirty="0">
                <a:solidFill>
                  <a:srgbClr val="FF0000"/>
                </a:solidFill>
              </a:rPr>
              <a:t>Check that sufficient tuned percussion is available. Six sets of chime bars sold in plastic cases are cheaper than one wooden xylophone (£179)</a:t>
            </a:r>
          </a:p>
          <a:p>
            <a:pPr marL="0" indent="0">
              <a:buNone/>
            </a:pPr>
            <a:endParaRPr lang="en-GB" dirty="0">
              <a:solidFill>
                <a:srgbClr val="FF0000"/>
              </a:solidFill>
            </a:endParaRPr>
          </a:p>
        </p:txBody>
      </p:sp>
      <p:pic>
        <p:nvPicPr>
          <p:cNvPr id="2050" name="Picture 2" descr="C:\Users\Sue\Documents\AAAA music training\Images\images of percussion\chime bars.jpeg"/>
          <p:cNvPicPr>
            <a:picLocks noChangeAspect="1" noChangeArrowheads="1"/>
          </p:cNvPicPr>
          <p:nvPr/>
        </p:nvPicPr>
        <p:blipFill rotWithShape="1">
          <a:blip r:embed="rId2">
            <a:extLst>
              <a:ext uri="{28A0092B-C50C-407E-A947-70E740481C1C}">
                <a14:useLocalDpi xmlns:a14="http://schemas.microsoft.com/office/drawing/2010/main" val="0"/>
              </a:ext>
            </a:extLst>
          </a:blip>
          <a:srcRect r="3868" b="13637"/>
          <a:stretch/>
        </p:blipFill>
        <p:spPr bwMode="auto">
          <a:xfrm>
            <a:off x="6948264" y="5086370"/>
            <a:ext cx="1656184" cy="14878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EAA13F-62F2-4740-A0ED-696EA33392C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827" y="242404"/>
            <a:ext cx="1059180" cy="1059180"/>
          </a:xfrm>
          <a:prstGeom prst="rect">
            <a:avLst/>
          </a:prstGeom>
          <a:noFill/>
          <a:ln>
            <a:noFill/>
          </a:ln>
        </p:spPr>
      </p:pic>
    </p:spTree>
    <p:extLst>
      <p:ext uri="{BB962C8B-B14F-4D97-AF65-F5344CB8AC3E}">
        <p14:creationId xmlns:p14="http://schemas.microsoft.com/office/powerpoint/2010/main" val="301355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98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F17F9C-19C6-4BD9-A513-A5AAA88244D4}"/>
              </a:ext>
            </a:extLst>
          </p:cNvPr>
          <p:cNvPicPr/>
          <p:nvPr/>
        </p:nvPicPr>
        <p:blipFill>
          <a:blip r:embed="rId2"/>
          <a:stretch>
            <a:fillRect/>
          </a:stretch>
        </p:blipFill>
        <p:spPr>
          <a:xfrm>
            <a:off x="1753870" y="139700"/>
            <a:ext cx="5636260" cy="6578600"/>
          </a:xfrm>
          <a:prstGeom prst="rect">
            <a:avLst/>
          </a:prstGeom>
        </p:spPr>
      </p:pic>
    </p:spTree>
    <p:extLst>
      <p:ext uri="{BB962C8B-B14F-4D97-AF65-F5344CB8AC3E}">
        <p14:creationId xmlns:p14="http://schemas.microsoft.com/office/powerpoint/2010/main" val="149880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8208912" cy="1008111"/>
          </a:xfrm>
        </p:spPr>
        <p:txBody>
          <a:bodyPr>
            <a:noAutofit/>
          </a:bodyPr>
          <a:lstStyle/>
          <a:p>
            <a:pPr algn="l"/>
            <a:r>
              <a:rPr lang="en-GB" sz="3600" dirty="0">
                <a:solidFill>
                  <a:srgbClr val="7030A0"/>
                </a:solidFill>
              </a:rPr>
              <a:t>INTENT  IMPLEMENTATION   IMPACT</a:t>
            </a:r>
            <a:br>
              <a:rPr lang="en-GB" sz="3600" dirty="0">
                <a:solidFill>
                  <a:srgbClr val="7030A0"/>
                </a:solidFill>
              </a:rPr>
            </a:br>
            <a:endParaRPr lang="en-GB" sz="3600" dirty="0">
              <a:solidFill>
                <a:srgbClr val="7030A0"/>
              </a:solidFill>
            </a:endParaRPr>
          </a:p>
        </p:txBody>
      </p:sp>
      <p:sp>
        <p:nvSpPr>
          <p:cNvPr id="3" name="Subtitle 2"/>
          <p:cNvSpPr>
            <a:spLocks noGrp="1"/>
          </p:cNvSpPr>
          <p:nvPr>
            <p:ph type="subTitle" idx="1"/>
          </p:nvPr>
        </p:nvSpPr>
        <p:spPr>
          <a:xfrm>
            <a:off x="539552" y="1628800"/>
            <a:ext cx="8352928" cy="4536504"/>
          </a:xfrm>
        </p:spPr>
        <p:txBody>
          <a:bodyPr>
            <a:normAutofit/>
          </a:bodyPr>
          <a:lstStyle/>
          <a:p>
            <a:pPr algn="l"/>
            <a:r>
              <a:rPr lang="en-GB" sz="3000" dirty="0">
                <a:solidFill>
                  <a:schemeClr val="tx1"/>
                </a:solidFill>
              </a:rPr>
              <a:t>These are the keywords for the new Ofsted Inspection Framework </a:t>
            </a:r>
            <a:r>
              <a:rPr lang="en-GB" sz="2800" dirty="0">
                <a:solidFill>
                  <a:schemeClr val="tx1"/>
                </a:solidFill>
              </a:rPr>
              <a:t>and will be used to frame conversations between teachers and inspectors.</a:t>
            </a:r>
          </a:p>
          <a:p>
            <a:pPr algn="l"/>
            <a:endParaRPr lang="en-GB" sz="2800" dirty="0">
              <a:solidFill>
                <a:schemeClr val="tx1"/>
              </a:solidFill>
            </a:endParaRPr>
          </a:p>
          <a:p>
            <a:pPr algn="l"/>
            <a:r>
              <a:rPr lang="en-GB" sz="2800" dirty="0">
                <a:solidFill>
                  <a:schemeClr val="tx1"/>
                </a:solidFill>
              </a:rPr>
              <a:t>Remember that inspectors won’t approach the task in an identical way so I can’t offer you a finite template!   </a:t>
            </a:r>
          </a:p>
        </p:txBody>
      </p:sp>
      <p:pic>
        <p:nvPicPr>
          <p:cNvPr id="6" name="Picture 5">
            <a:extLst>
              <a:ext uri="{FF2B5EF4-FFF2-40B4-BE49-F238E27FC236}">
                <a16:creationId xmlns:a16="http://schemas.microsoft.com/office/drawing/2014/main" id="{769A3DEE-026B-4B88-8B50-9EFED92CD8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300" y="332657"/>
            <a:ext cx="1059180" cy="1059180"/>
          </a:xfrm>
          <a:prstGeom prst="rect">
            <a:avLst/>
          </a:prstGeom>
          <a:noFill/>
          <a:ln>
            <a:noFill/>
          </a:ln>
        </p:spPr>
      </p:pic>
    </p:spTree>
    <p:extLst>
      <p:ext uri="{BB962C8B-B14F-4D97-AF65-F5344CB8AC3E}">
        <p14:creationId xmlns:p14="http://schemas.microsoft.com/office/powerpoint/2010/main" val="252741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2800" dirty="0"/>
              <a:t>14. Training to support ‘Deep Dive’ inspections  </a:t>
            </a:r>
          </a:p>
        </p:txBody>
      </p:sp>
      <p:sp>
        <p:nvSpPr>
          <p:cNvPr id="3" name="Content Placeholder 2"/>
          <p:cNvSpPr>
            <a:spLocks noGrp="1"/>
          </p:cNvSpPr>
          <p:nvPr>
            <p:ph idx="1"/>
          </p:nvPr>
        </p:nvSpPr>
        <p:spPr>
          <a:xfrm>
            <a:off x="179512" y="1196752"/>
            <a:ext cx="8775542" cy="5328592"/>
          </a:xfrm>
        </p:spPr>
        <p:txBody>
          <a:bodyPr>
            <a:normAutofit fontScale="92500" lnSpcReduction="20000"/>
          </a:bodyPr>
          <a:lstStyle/>
          <a:p>
            <a:pPr marL="0" indent="0">
              <a:buNone/>
            </a:pPr>
            <a:r>
              <a:rPr lang="en-GB" sz="2800" dirty="0"/>
              <a:t>Do classes sing every day/week? </a:t>
            </a:r>
          </a:p>
          <a:p>
            <a:pPr marL="0" indent="0">
              <a:buNone/>
            </a:pPr>
            <a:r>
              <a:rPr lang="en-GB" sz="2800" dirty="0"/>
              <a:t>Are there opportunities for each KS to sing together? </a:t>
            </a:r>
          </a:p>
          <a:p>
            <a:pPr marL="0" indent="0">
              <a:buNone/>
            </a:pPr>
            <a:r>
              <a:rPr lang="en-GB" sz="2800" dirty="0"/>
              <a:t>Is repertoire appropriate – does it demonstrate progression?</a:t>
            </a:r>
          </a:p>
          <a:p>
            <a:pPr marL="0" indent="0">
              <a:buNone/>
            </a:pPr>
            <a:endParaRPr lang="en-GB" sz="2800" dirty="0"/>
          </a:p>
          <a:p>
            <a:r>
              <a:rPr lang="en-GB" sz="2400" dirty="0">
                <a:solidFill>
                  <a:srgbClr val="FF0000"/>
                </a:solidFill>
              </a:rPr>
              <a:t>Encourage staff to sing with pupils every day: singing underpins well-being, releases endorphins, promotes listening &amp; social interaction.</a:t>
            </a:r>
          </a:p>
          <a:p>
            <a:r>
              <a:rPr lang="en-GB" sz="2400" dirty="0">
                <a:solidFill>
                  <a:srgbClr val="FF0000"/>
                </a:solidFill>
              </a:rPr>
              <a:t>Impossible to cover appropriate repertoire/progression for Reception-Y6 in whole school singing assemblies: consider separate Key Stage singing led fortnightly.</a:t>
            </a:r>
          </a:p>
          <a:p>
            <a:r>
              <a:rPr lang="en-GB" sz="2400" dirty="0">
                <a:solidFill>
                  <a:srgbClr val="FF0000"/>
                </a:solidFill>
              </a:rPr>
              <a:t>‘Sing Up’ - over 750 songs; a menu for different age groups, topics, musical styles </a:t>
            </a:r>
            <a:r>
              <a:rPr lang="en-GB" sz="2400" dirty="0" err="1">
                <a:solidFill>
                  <a:srgbClr val="FF0000"/>
                </a:solidFill>
              </a:rPr>
              <a:t>etc</a:t>
            </a:r>
            <a:r>
              <a:rPr lang="en-GB" sz="2400" dirty="0">
                <a:solidFill>
                  <a:srgbClr val="FF0000"/>
                </a:solidFill>
              </a:rPr>
              <a:t>; recordings, backing/echo tracks,  teaching notes and song-based units of work.</a:t>
            </a:r>
          </a:p>
          <a:p>
            <a:r>
              <a:rPr lang="en-GB" sz="2400" dirty="0">
                <a:solidFill>
                  <a:srgbClr val="FF0000"/>
                </a:solidFill>
              </a:rPr>
              <a:t>Music Express and </a:t>
            </a:r>
            <a:r>
              <a:rPr lang="en-GB" sz="2400" dirty="0" err="1">
                <a:solidFill>
                  <a:srgbClr val="FF0000"/>
                </a:solidFill>
              </a:rPr>
              <a:t>Charanga</a:t>
            </a:r>
            <a:r>
              <a:rPr lang="en-GB" sz="2400" dirty="0">
                <a:solidFill>
                  <a:srgbClr val="FF0000"/>
                </a:solidFill>
              </a:rPr>
              <a:t> also have Song Banks</a:t>
            </a:r>
          </a:p>
          <a:p>
            <a:r>
              <a:rPr lang="en-GB" sz="2400" dirty="0">
                <a:solidFill>
                  <a:srgbClr val="FF0000"/>
                </a:solidFill>
              </a:rPr>
              <a:t>A vocal progression document from ‘Minimum Expected Standards’ is available on the Encore Enterprises website</a:t>
            </a:r>
          </a:p>
          <a:p>
            <a:r>
              <a:rPr lang="en-GB" sz="2400" dirty="0">
                <a:solidFill>
                  <a:srgbClr val="FF0000"/>
                </a:solidFill>
              </a:rPr>
              <a:t>A staff choir is a wonderful endorsement of the value of singing!!!</a:t>
            </a:r>
            <a:endParaRPr lang="en-GB" sz="2400" dirty="0"/>
          </a:p>
        </p:txBody>
      </p:sp>
      <p:pic>
        <p:nvPicPr>
          <p:cNvPr id="7" name="Picture 6">
            <a:extLst>
              <a:ext uri="{FF2B5EF4-FFF2-40B4-BE49-F238E27FC236}">
                <a16:creationId xmlns:a16="http://schemas.microsoft.com/office/drawing/2014/main" id="{773FBF12-2192-4AC1-9A0B-CC0F347D21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5874" y="190347"/>
            <a:ext cx="1059180" cy="1059180"/>
          </a:xfrm>
          <a:prstGeom prst="rect">
            <a:avLst/>
          </a:prstGeom>
          <a:noFill/>
          <a:ln>
            <a:noFill/>
          </a:ln>
        </p:spPr>
      </p:pic>
    </p:spTree>
    <p:extLst>
      <p:ext uri="{BB962C8B-B14F-4D97-AF65-F5344CB8AC3E}">
        <p14:creationId xmlns:p14="http://schemas.microsoft.com/office/powerpoint/2010/main" val="149807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2800" dirty="0"/>
              <a:t>15. Training to support ‘Deep Dive’ inspections  </a:t>
            </a:r>
          </a:p>
        </p:txBody>
      </p:sp>
      <p:sp>
        <p:nvSpPr>
          <p:cNvPr id="3" name="Content Placeholder 2"/>
          <p:cNvSpPr>
            <a:spLocks noGrp="1"/>
          </p:cNvSpPr>
          <p:nvPr>
            <p:ph idx="1"/>
          </p:nvPr>
        </p:nvSpPr>
        <p:spPr>
          <a:xfrm>
            <a:off x="215516" y="1260449"/>
            <a:ext cx="8712968" cy="5472608"/>
          </a:xfrm>
        </p:spPr>
        <p:txBody>
          <a:bodyPr>
            <a:normAutofit lnSpcReduction="10000"/>
          </a:bodyPr>
          <a:lstStyle/>
          <a:p>
            <a:pPr marL="0" indent="0">
              <a:buNone/>
            </a:pPr>
            <a:r>
              <a:rPr lang="en-GB" dirty="0"/>
              <a:t>Is technology threaded appropriately through music delivery?</a:t>
            </a:r>
          </a:p>
          <a:p>
            <a:pPr marL="0" indent="0">
              <a:buNone/>
            </a:pPr>
            <a:endParaRPr lang="en-GB" sz="2800" dirty="0">
              <a:solidFill>
                <a:srgbClr val="FF0000"/>
              </a:solidFill>
            </a:endParaRPr>
          </a:p>
          <a:p>
            <a:pPr marL="0" indent="0">
              <a:buNone/>
            </a:pPr>
            <a:r>
              <a:rPr lang="en-GB" sz="2800" dirty="0">
                <a:solidFill>
                  <a:srgbClr val="FF0000"/>
                </a:solidFill>
              </a:rPr>
              <a:t>Explore apps that connect technology to practical ‘live’ music-making and reduce whiteboard-centric lessons.</a:t>
            </a:r>
          </a:p>
          <a:p>
            <a:pPr marL="0" indent="0">
              <a:buNone/>
            </a:pPr>
            <a:endParaRPr lang="en-GB" sz="1800" dirty="0">
              <a:solidFill>
                <a:srgbClr val="FF0000"/>
              </a:solidFill>
            </a:endParaRPr>
          </a:p>
          <a:p>
            <a:pPr marL="0" indent="0">
              <a:buNone/>
            </a:pPr>
            <a:r>
              <a:rPr lang="en-GB" sz="2600" dirty="0">
                <a:solidFill>
                  <a:srgbClr val="FF0000"/>
                </a:solidFill>
              </a:rPr>
              <a:t>Mark Sanderson: Computing Consultant: Herefordshire Computing Support</a:t>
            </a:r>
            <a:r>
              <a:rPr lang="de-DE" sz="2600" i="1" dirty="0">
                <a:solidFill>
                  <a:srgbClr val="FF0000"/>
                </a:solidFill>
              </a:rPr>
              <a:t> </a:t>
            </a:r>
            <a:r>
              <a:rPr lang="de-DE" sz="2600" dirty="0">
                <a:solidFill>
                  <a:srgbClr val="FF0000"/>
                </a:solidFill>
                <a:hlinkClick r:id="rId2"/>
              </a:rPr>
              <a:t>msanderson@herefordshire.gov.uk</a:t>
            </a:r>
            <a:r>
              <a:rPr lang="de-DE" sz="2600" dirty="0">
                <a:solidFill>
                  <a:srgbClr val="FF0000"/>
                </a:solidFill>
              </a:rPr>
              <a:t> </a:t>
            </a:r>
            <a:endParaRPr lang="en-GB" sz="2600" dirty="0">
              <a:solidFill>
                <a:srgbClr val="FF0000"/>
              </a:solidFill>
            </a:endParaRPr>
          </a:p>
          <a:p>
            <a:pPr marL="0" indent="0">
              <a:buNone/>
            </a:pPr>
            <a:r>
              <a:rPr lang="en-GB" sz="2600" dirty="0">
                <a:solidFill>
                  <a:srgbClr val="FF0000"/>
                </a:solidFill>
              </a:rPr>
              <a:t>Chris Smith: Apple </a:t>
            </a:r>
            <a:r>
              <a:rPr lang="en-GB" sz="2600" dirty="0">
                <a:solidFill>
                  <a:srgbClr val="FF0000"/>
                </a:solidFill>
                <a:hlinkClick r:id="rId3"/>
              </a:rPr>
              <a:t>c.smith@krcs.co.uk</a:t>
            </a:r>
            <a:r>
              <a:rPr lang="en-GB" sz="2600" dirty="0">
                <a:solidFill>
                  <a:srgbClr val="FF0000"/>
                </a:solidFill>
              </a:rPr>
              <a:t> leads workshops. </a:t>
            </a:r>
          </a:p>
          <a:p>
            <a:pPr marL="0" indent="0">
              <a:buNone/>
            </a:pPr>
            <a:r>
              <a:rPr lang="en-GB" sz="2600" dirty="0">
                <a:solidFill>
                  <a:srgbClr val="FF0000"/>
                </a:solidFill>
              </a:rPr>
              <a:t>Ben Sellers: virtual iPad training available for individual settings or (much cheaper) all Hub partner schools </a:t>
            </a:r>
          </a:p>
          <a:p>
            <a:pPr marL="0" indent="0">
              <a:buNone/>
            </a:pPr>
            <a:r>
              <a:rPr lang="en-GB" sz="2800" dirty="0">
                <a:solidFill>
                  <a:srgbClr val="FF0000"/>
                </a:solidFill>
              </a:rPr>
              <a:t> </a:t>
            </a:r>
            <a:r>
              <a:rPr lang="en-GB" sz="1800" dirty="0">
                <a:solidFill>
                  <a:srgbClr val="FF0000"/>
                </a:solidFill>
                <a:hlinkClick r:id="rId4"/>
              </a:rPr>
              <a:t>https://transformancemusic.org/product/teach-music-with-ipads-virtual-cpd-day/</a:t>
            </a:r>
            <a:r>
              <a:rPr lang="en-GB" sz="1800" dirty="0">
                <a:solidFill>
                  <a:srgbClr val="FF0000"/>
                </a:solidFill>
              </a:rPr>
              <a:t> </a:t>
            </a:r>
            <a:endParaRPr lang="en-GB" sz="1800" dirty="0"/>
          </a:p>
        </p:txBody>
      </p:sp>
      <p:pic>
        <p:nvPicPr>
          <p:cNvPr id="13" name="Picture 12">
            <a:extLst>
              <a:ext uri="{FF2B5EF4-FFF2-40B4-BE49-F238E27FC236}">
                <a16:creationId xmlns:a16="http://schemas.microsoft.com/office/drawing/2014/main" id="{169AB70C-F2DD-448F-B0AE-2B38C57DC2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9242" y="170101"/>
            <a:ext cx="1059180" cy="1059180"/>
          </a:xfrm>
          <a:prstGeom prst="rect">
            <a:avLst/>
          </a:prstGeom>
          <a:noFill/>
          <a:ln>
            <a:noFill/>
          </a:ln>
        </p:spPr>
      </p:pic>
    </p:spTree>
    <p:extLst>
      <p:ext uri="{BB962C8B-B14F-4D97-AF65-F5344CB8AC3E}">
        <p14:creationId xmlns:p14="http://schemas.microsoft.com/office/powerpoint/2010/main" val="344754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GB" sz="2800" dirty="0"/>
              <a:t>16. Training to support ‘Deep Dive’ inspections </a:t>
            </a:r>
          </a:p>
        </p:txBody>
      </p:sp>
      <p:sp>
        <p:nvSpPr>
          <p:cNvPr id="3" name="Content Placeholder 2"/>
          <p:cNvSpPr>
            <a:spLocks noGrp="1"/>
          </p:cNvSpPr>
          <p:nvPr>
            <p:ph idx="1"/>
          </p:nvPr>
        </p:nvSpPr>
        <p:spPr>
          <a:xfrm>
            <a:off x="395536" y="1340768"/>
            <a:ext cx="8229600" cy="5328592"/>
          </a:xfrm>
        </p:spPr>
        <p:txBody>
          <a:bodyPr>
            <a:normAutofit fontScale="25000" lnSpcReduction="20000"/>
          </a:bodyPr>
          <a:lstStyle/>
          <a:p>
            <a:pPr marL="0" indent="0">
              <a:buNone/>
            </a:pPr>
            <a:r>
              <a:rPr lang="en-GB" sz="9600" dirty="0"/>
              <a:t>Are pupils engaged in regular and creative music-making – do they identify as ‘musicians’ and ‘composers’?</a:t>
            </a:r>
          </a:p>
          <a:p>
            <a:pPr marL="0" indent="0">
              <a:buNone/>
            </a:pPr>
            <a:endParaRPr lang="en-GB" sz="9600" dirty="0"/>
          </a:p>
          <a:p>
            <a:r>
              <a:rPr lang="en-GB" sz="9600" dirty="0">
                <a:solidFill>
                  <a:srgbClr val="FF0000"/>
                </a:solidFill>
              </a:rPr>
              <a:t>Generalist teachers often lack confidence in teaching the composing/improvising component of NC music. </a:t>
            </a:r>
          </a:p>
          <a:p>
            <a:r>
              <a:rPr lang="en-GB" sz="9600" dirty="0">
                <a:solidFill>
                  <a:srgbClr val="FF0000"/>
                </a:solidFill>
              </a:rPr>
              <a:t>Pupils should be given regular opportunities to create their own music, beginning with exploration at EYFS and developing towards greater competence through experimentation and knowledge of the interrelated dimensions. Composition should incorporate voices, percussion, ‘Wider Opportunities’ instruments and technology… but not all at once!!!!! </a:t>
            </a:r>
          </a:p>
          <a:p>
            <a:r>
              <a:rPr lang="en-GB" sz="9600" dirty="0">
                <a:solidFill>
                  <a:srgbClr val="FF0000"/>
                </a:solidFill>
              </a:rPr>
              <a:t>Music Express/Charanga offer ample scope for creative outcomes but opportunities for pupils’ music-making should not be bypassed!</a:t>
            </a:r>
          </a:p>
          <a:p>
            <a:r>
              <a:rPr lang="en-GB" sz="9600" dirty="0">
                <a:solidFill>
                  <a:srgbClr val="FF0000"/>
                </a:solidFill>
              </a:rPr>
              <a:t>A document showing progression of the NC composing strand is found on the website.</a:t>
            </a:r>
          </a:p>
          <a:p>
            <a:pPr marL="0" indent="0">
              <a:buNone/>
            </a:pPr>
            <a:endParaRPr lang="en-GB" sz="7000" dirty="0">
              <a:solidFill>
                <a:srgbClr val="FF0000"/>
              </a:solidFill>
            </a:endParaRPr>
          </a:p>
          <a:p>
            <a:pPr marL="0" indent="0">
              <a:buNone/>
            </a:pPr>
            <a:endParaRPr lang="en-GB" dirty="0"/>
          </a:p>
        </p:txBody>
      </p:sp>
      <p:pic>
        <p:nvPicPr>
          <p:cNvPr id="7" name="Picture 6">
            <a:extLst>
              <a:ext uri="{FF2B5EF4-FFF2-40B4-BE49-F238E27FC236}">
                <a16:creationId xmlns:a16="http://schemas.microsoft.com/office/drawing/2014/main" id="{D3D22628-0163-41F3-B706-5C966B86CF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87225"/>
            <a:ext cx="1059180" cy="1059180"/>
          </a:xfrm>
          <a:prstGeom prst="rect">
            <a:avLst/>
          </a:prstGeom>
          <a:noFill/>
          <a:ln>
            <a:noFill/>
          </a:ln>
        </p:spPr>
      </p:pic>
    </p:spTree>
    <p:extLst>
      <p:ext uri="{BB962C8B-B14F-4D97-AF65-F5344CB8AC3E}">
        <p14:creationId xmlns:p14="http://schemas.microsoft.com/office/powerpoint/2010/main" val="3276906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t>17. Training to support ‘Deep Dive’ inspections   </a:t>
            </a:r>
          </a:p>
        </p:txBody>
      </p:sp>
      <p:sp>
        <p:nvSpPr>
          <p:cNvPr id="3" name="Content Placeholder 2"/>
          <p:cNvSpPr>
            <a:spLocks noGrp="1"/>
          </p:cNvSpPr>
          <p:nvPr>
            <p:ph idx="1"/>
          </p:nvPr>
        </p:nvSpPr>
        <p:spPr>
          <a:xfrm>
            <a:off x="251520" y="1484784"/>
            <a:ext cx="8640960" cy="4824536"/>
          </a:xfrm>
        </p:spPr>
        <p:txBody>
          <a:bodyPr>
            <a:normAutofit/>
          </a:bodyPr>
          <a:lstStyle/>
          <a:p>
            <a:pPr marL="0" indent="0">
              <a:buNone/>
            </a:pPr>
            <a:r>
              <a:rPr lang="en-GB" dirty="0"/>
              <a:t>Which classes have ‘Wider Opportunities’? (whole class instrumental tuition) </a:t>
            </a:r>
          </a:p>
          <a:p>
            <a:pPr marL="0" indent="0">
              <a:buNone/>
            </a:pPr>
            <a:r>
              <a:rPr lang="en-GB" dirty="0"/>
              <a:t>How is progress monitored? Is there dialogue between tutor and attending class teacher /TA?</a:t>
            </a:r>
          </a:p>
          <a:p>
            <a:pPr marL="0" indent="0">
              <a:buNone/>
            </a:pPr>
            <a:endParaRPr lang="en-GB" dirty="0"/>
          </a:p>
          <a:p>
            <a:pPr marL="0" indent="0">
              <a:buNone/>
            </a:pPr>
            <a:r>
              <a:rPr lang="en-GB" dirty="0">
                <a:solidFill>
                  <a:srgbClr val="FF0000"/>
                </a:solidFill>
              </a:rPr>
              <a:t>A useful dialogue document is available on the website for Y3,4,5 and 6, offering a record and overview of achievement at the end of each unit.</a:t>
            </a:r>
          </a:p>
          <a:p>
            <a:pPr marL="0" indent="0">
              <a:buNone/>
            </a:pPr>
            <a:endParaRPr lang="en-GB" dirty="0">
              <a:solidFill>
                <a:srgbClr val="FF0000"/>
              </a:solidFill>
            </a:endParaRPr>
          </a:p>
          <a:p>
            <a:pPr marL="0" indent="0">
              <a:buNone/>
            </a:pPr>
            <a:endParaRPr lang="en-GB" dirty="0"/>
          </a:p>
        </p:txBody>
      </p:sp>
      <p:pic>
        <p:nvPicPr>
          <p:cNvPr id="7" name="Picture 6">
            <a:extLst>
              <a:ext uri="{FF2B5EF4-FFF2-40B4-BE49-F238E27FC236}">
                <a16:creationId xmlns:a16="http://schemas.microsoft.com/office/drawing/2014/main" id="{EF69D1A6-FE69-457F-B7E2-1BFAF1F8CB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0084" y="214315"/>
            <a:ext cx="1059180" cy="1059180"/>
          </a:xfrm>
          <a:prstGeom prst="rect">
            <a:avLst/>
          </a:prstGeom>
          <a:noFill/>
          <a:ln>
            <a:noFill/>
          </a:ln>
        </p:spPr>
      </p:pic>
    </p:spTree>
    <p:extLst>
      <p:ext uri="{BB962C8B-B14F-4D97-AF65-F5344CB8AC3E}">
        <p14:creationId xmlns:p14="http://schemas.microsoft.com/office/powerpoint/2010/main" val="34181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GB" sz="2800" dirty="0"/>
              <a:t>18. Training to support ‘Deep Dive’ inspections  </a:t>
            </a:r>
          </a:p>
        </p:txBody>
      </p:sp>
      <p:sp>
        <p:nvSpPr>
          <p:cNvPr id="3" name="Content Placeholder 2"/>
          <p:cNvSpPr>
            <a:spLocks noGrp="1"/>
          </p:cNvSpPr>
          <p:nvPr>
            <p:ph idx="1"/>
          </p:nvPr>
        </p:nvSpPr>
        <p:spPr>
          <a:xfrm>
            <a:off x="457200" y="1152308"/>
            <a:ext cx="8229600" cy="5373036"/>
          </a:xfrm>
        </p:spPr>
        <p:txBody>
          <a:bodyPr>
            <a:normAutofit lnSpcReduction="10000"/>
          </a:bodyPr>
          <a:lstStyle/>
          <a:p>
            <a:pPr marL="0" indent="0">
              <a:buNone/>
            </a:pPr>
            <a:r>
              <a:rPr lang="en-GB" sz="2800" dirty="0"/>
              <a:t>How are ‘Wider Opportunities’ classes’ achievements incorporated into the life of the school? e.g. assembly performances, showcase opportunities. Is there ‘continuation’ after participation?</a:t>
            </a:r>
          </a:p>
          <a:p>
            <a:pPr marL="0" indent="0">
              <a:buNone/>
            </a:pPr>
            <a:endParaRPr lang="en-GB" sz="2800" dirty="0">
              <a:solidFill>
                <a:srgbClr val="FF0000"/>
              </a:solidFill>
            </a:endParaRPr>
          </a:p>
          <a:p>
            <a:pPr marL="0" indent="0">
              <a:buNone/>
            </a:pPr>
            <a:r>
              <a:rPr lang="en-GB" sz="2800" dirty="0">
                <a:solidFill>
                  <a:srgbClr val="FF0000"/>
                </a:solidFill>
              </a:rPr>
              <a:t>Maximise exposure of pupils’ instrumental playing… more than just the end of term ‘showcase’.  Take video clips, photographs and keep a record of in-school performances. </a:t>
            </a:r>
          </a:p>
          <a:p>
            <a:pPr marL="0" indent="0">
              <a:buNone/>
            </a:pPr>
            <a:r>
              <a:rPr lang="en-GB" sz="2800" dirty="0">
                <a:solidFill>
                  <a:srgbClr val="FF0000"/>
                </a:solidFill>
              </a:rPr>
              <a:t>Encourage pupils who show aptitude or whose well-being needs are being addressed by additional tuition, to continue.  </a:t>
            </a:r>
          </a:p>
        </p:txBody>
      </p:sp>
      <p:pic>
        <p:nvPicPr>
          <p:cNvPr id="7" name="Picture 6">
            <a:extLst>
              <a:ext uri="{FF2B5EF4-FFF2-40B4-BE49-F238E27FC236}">
                <a16:creationId xmlns:a16="http://schemas.microsoft.com/office/drawing/2014/main" id="{837A69D4-87A0-4744-AACA-C22DC0999F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93128"/>
            <a:ext cx="1059180" cy="1059180"/>
          </a:xfrm>
          <a:prstGeom prst="rect">
            <a:avLst/>
          </a:prstGeom>
          <a:noFill/>
          <a:ln>
            <a:noFill/>
          </a:ln>
        </p:spPr>
      </p:pic>
    </p:spTree>
    <p:extLst>
      <p:ext uri="{BB962C8B-B14F-4D97-AF65-F5344CB8AC3E}">
        <p14:creationId xmlns:p14="http://schemas.microsoft.com/office/powerpoint/2010/main" val="1118033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GB" sz="2800" dirty="0"/>
              <a:t>19. Training to support ‘Deep Dive’ inspections    </a:t>
            </a:r>
          </a:p>
        </p:txBody>
      </p:sp>
      <p:sp>
        <p:nvSpPr>
          <p:cNvPr id="3" name="Content Placeholder 2"/>
          <p:cNvSpPr>
            <a:spLocks noGrp="1"/>
          </p:cNvSpPr>
          <p:nvPr>
            <p:ph idx="1"/>
          </p:nvPr>
        </p:nvSpPr>
        <p:spPr>
          <a:xfrm>
            <a:off x="251520" y="1124746"/>
            <a:ext cx="8568952" cy="5328590"/>
          </a:xfrm>
        </p:spPr>
        <p:txBody>
          <a:bodyPr>
            <a:normAutofit/>
          </a:bodyPr>
          <a:lstStyle/>
          <a:p>
            <a:pPr marL="0" indent="0">
              <a:buNone/>
            </a:pPr>
            <a:r>
              <a:rPr lang="en-GB" sz="2400" dirty="0"/>
              <a:t>1: Is there any additional instrumental tuition for individual pupils/small groups? Funded by parents, covered by the school/ PP? How are players integrated into the musical life of the school?</a:t>
            </a:r>
          </a:p>
          <a:p>
            <a:pPr marL="0" indent="0">
              <a:buNone/>
            </a:pPr>
            <a:r>
              <a:rPr lang="en-GB" sz="2400" dirty="0"/>
              <a:t>2: Be aware of and keep a record of pupils who learn instruments privately outside school or who sing in community/faith choirs/groups?</a:t>
            </a:r>
          </a:p>
          <a:p>
            <a:pPr marL="0" indent="0">
              <a:buNone/>
            </a:pPr>
            <a:endParaRPr lang="en-GB" sz="2400" dirty="0"/>
          </a:p>
          <a:p>
            <a:pPr marL="0" indent="0">
              <a:buNone/>
            </a:pPr>
            <a:r>
              <a:rPr lang="en-GB" sz="2800" dirty="0">
                <a:solidFill>
                  <a:srgbClr val="FF0000"/>
                </a:solidFill>
              </a:rPr>
              <a:t>Use the dialogue documents (slide 17) to record achievements of those in additional tuition groups and make efforts to include these players, </a:t>
            </a:r>
            <a:r>
              <a:rPr lang="en-GB" sz="2800" b="1" u="sng" dirty="0">
                <a:solidFill>
                  <a:srgbClr val="FF0000"/>
                </a:solidFill>
              </a:rPr>
              <a:t>AND</a:t>
            </a:r>
            <a:r>
              <a:rPr lang="en-GB" sz="2800" dirty="0">
                <a:solidFill>
                  <a:srgbClr val="FF0000"/>
                </a:solidFill>
              </a:rPr>
              <a:t> those who acquire musical skills independently outside school, in in-school performances.</a:t>
            </a:r>
          </a:p>
        </p:txBody>
      </p:sp>
      <p:pic>
        <p:nvPicPr>
          <p:cNvPr id="7" name="Picture 6">
            <a:extLst>
              <a:ext uri="{FF2B5EF4-FFF2-40B4-BE49-F238E27FC236}">
                <a16:creationId xmlns:a16="http://schemas.microsoft.com/office/drawing/2014/main" id="{3AC8AE57-2E0E-4932-A4FF-CC71173F19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687" y="98093"/>
            <a:ext cx="1059180" cy="1059180"/>
          </a:xfrm>
          <a:prstGeom prst="rect">
            <a:avLst/>
          </a:prstGeom>
          <a:noFill/>
          <a:ln>
            <a:noFill/>
          </a:ln>
        </p:spPr>
      </p:pic>
    </p:spTree>
    <p:extLst>
      <p:ext uri="{BB962C8B-B14F-4D97-AF65-F5344CB8AC3E}">
        <p14:creationId xmlns:p14="http://schemas.microsoft.com/office/powerpoint/2010/main" val="371209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GB" sz="2800" dirty="0"/>
              <a:t>20. Training to support ‘Deep Dive’ inspections    </a:t>
            </a:r>
          </a:p>
        </p:txBody>
      </p:sp>
      <p:sp>
        <p:nvSpPr>
          <p:cNvPr id="3" name="Content Placeholder 2"/>
          <p:cNvSpPr>
            <a:spLocks noGrp="1"/>
          </p:cNvSpPr>
          <p:nvPr>
            <p:ph idx="1"/>
          </p:nvPr>
        </p:nvSpPr>
        <p:spPr>
          <a:xfrm>
            <a:off x="457200" y="1124746"/>
            <a:ext cx="8579296" cy="5472606"/>
          </a:xfrm>
        </p:spPr>
        <p:txBody>
          <a:bodyPr>
            <a:normAutofit fontScale="85000" lnSpcReduction="20000"/>
          </a:bodyPr>
          <a:lstStyle/>
          <a:p>
            <a:pPr marL="0" indent="0">
              <a:buNone/>
            </a:pPr>
            <a:endParaRPr lang="en-GB" sz="3000" dirty="0"/>
          </a:p>
          <a:p>
            <a:pPr marL="0" indent="0">
              <a:buNone/>
            </a:pPr>
            <a:r>
              <a:rPr lang="en-GB" sz="3000" dirty="0"/>
              <a:t>Which music activities go beyond National Curriculum requirements i.e. enrichment? </a:t>
            </a:r>
          </a:p>
          <a:p>
            <a:pPr marL="0" indent="0">
              <a:buNone/>
            </a:pPr>
            <a:r>
              <a:rPr lang="en-GB" sz="3000" dirty="0"/>
              <a:t>Are these organised by Encore or ‘private enterprise’ e.g.</a:t>
            </a:r>
          </a:p>
          <a:p>
            <a:pPr marL="0" indent="0">
              <a:buNone/>
            </a:pPr>
            <a:r>
              <a:rPr lang="en-GB" sz="3000" dirty="0"/>
              <a:t> </a:t>
            </a:r>
          </a:p>
          <a:p>
            <a:pPr marL="0" indent="0">
              <a:buNone/>
            </a:pPr>
            <a:r>
              <a:rPr lang="en-GB" sz="3000" dirty="0"/>
              <a:t>•          Projects with Arts organisations </a:t>
            </a:r>
          </a:p>
          <a:p>
            <a:pPr marL="0" indent="0">
              <a:buNone/>
            </a:pPr>
            <a:r>
              <a:rPr lang="en-GB" sz="3000" dirty="0"/>
              <a:t>•	Live music events provided by Encore</a:t>
            </a:r>
          </a:p>
          <a:p>
            <a:pPr marL="0" indent="0">
              <a:buNone/>
            </a:pPr>
            <a:r>
              <a:rPr lang="en-GB" sz="3000" dirty="0"/>
              <a:t>•	Combined school festivals or cluster events</a:t>
            </a:r>
          </a:p>
          <a:p>
            <a:pPr marL="0" indent="0">
              <a:buNone/>
            </a:pPr>
            <a:r>
              <a:rPr lang="en-GB" sz="3000" dirty="0"/>
              <a:t>•	In-house performances/shows to parents</a:t>
            </a:r>
          </a:p>
          <a:p>
            <a:pPr marL="0" indent="0">
              <a:buNone/>
            </a:pPr>
            <a:r>
              <a:rPr lang="en-GB" sz="3000" dirty="0"/>
              <a:t>•	Encore recital team visits – ‘Music on the Move’</a:t>
            </a:r>
          </a:p>
          <a:p>
            <a:pPr marL="0" indent="0">
              <a:buNone/>
            </a:pPr>
            <a:endParaRPr lang="en-GB" dirty="0">
              <a:solidFill>
                <a:srgbClr val="FF0000"/>
              </a:solidFill>
            </a:endParaRPr>
          </a:p>
          <a:p>
            <a:pPr marL="0" indent="0">
              <a:buNone/>
            </a:pPr>
            <a:r>
              <a:rPr lang="en-GB" dirty="0">
                <a:solidFill>
                  <a:srgbClr val="FF0000"/>
                </a:solidFill>
              </a:rPr>
              <a:t>Emphasis on genuine legacy, not ‘one-off’ tokenistic experiences.</a:t>
            </a:r>
          </a:p>
        </p:txBody>
      </p:sp>
      <p:pic>
        <p:nvPicPr>
          <p:cNvPr id="7" name="Picture 6">
            <a:extLst>
              <a:ext uri="{FF2B5EF4-FFF2-40B4-BE49-F238E27FC236}">
                <a16:creationId xmlns:a16="http://schemas.microsoft.com/office/drawing/2014/main" id="{86412689-4AE4-40B4-A8B9-12540524F5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44890"/>
            <a:ext cx="1059180" cy="1059180"/>
          </a:xfrm>
          <a:prstGeom prst="rect">
            <a:avLst/>
          </a:prstGeom>
          <a:noFill/>
          <a:ln>
            <a:noFill/>
          </a:ln>
        </p:spPr>
      </p:pic>
    </p:spTree>
    <p:extLst>
      <p:ext uri="{BB962C8B-B14F-4D97-AF65-F5344CB8AC3E}">
        <p14:creationId xmlns:p14="http://schemas.microsoft.com/office/powerpoint/2010/main" val="315195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2800" dirty="0"/>
              <a:t>21. Training to support ‘Deep Dive’ inspections    </a:t>
            </a:r>
          </a:p>
        </p:txBody>
      </p:sp>
      <p:sp>
        <p:nvSpPr>
          <p:cNvPr id="3" name="Content Placeholder 2"/>
          <p:cNvSpPr>
            <a:spLocks noGrp="1"/>
          </p:cNvSpPr>
          <p:nvPr>
            <p:ph idx="1"/>
          </p:nvPr>
        </p:nvSpPr>
        <p:spPr>
          <a:xfrm>
            <a:off x="323528" y="1252754"/>
            <a:ext cx="8496944" cy="5330608"/>
          </a:xfrm>
        </p:spPr>
        <p:txBody>
          <a:bodyPr>
            <a:normAutofit fontScale="85000" lnSpcReduction="20000"/>
          </a:bodyPr>
          <a:lstStyle/>
          <a:p>
            <a:pPr marL="0" indent="0">
              <a:buNone/>
            </a:pPr>
            <a:r>
              <a:rPr lang="en-GB" dirty="0"/>
              <a:t>How do you instil a love of music and acquaintance with a broad range of music? </a:t>
            </a:r>
          </a:p>
          <a:p>
            <a:pPr marL="0" indent="0">
              <a:buNone/>
            </a:pPr>
            <a:endParaRPr lang="en-GB" dirty="0"/>
          </a:p>
          <a:p>
            <a:pPr marL="0" lvl="0" indent="0">
              <a:buNone/>
            </a:pPr>
            <a:r>
              <a:rPr lang="en-GB" sz="2400" dirty="0">
                <a:solidFill>
                  <a:srgbClr val="FF0000"/>
                </a:solidFill>
              </a:rPr>
              <a:t>Carefully selected listening music (music schemes will integrate a range of examples), but also consider ‘enrichment’ </a:t>
            </a:r>
            <a:r>
              <a:rPr lang="en-GB" sz="2400" dirty="0" err="1">
                <a:solidFill>
                  <a:srgbClr val="FF0000"/>
                </a:solidFill>
              </a:rPr>
              <a:t>i.e</a:t>
            </a:r>
            <a:r>
              <a:rPr lang="en-GB" sz="2400" dirty="0">
                <a:solidFill>
                  <a:srgbClr val="FF0000"/>
                </a:solidFill>
              </a:rPr>
              <a:t> a programme of music played in assemblies. Provide  appropriate background information for context e.g. PowerPoint slides showing featured instruments, a few facts and any relevant ‘elements’….  </a:t>
            </a:r>
          </a:p>
          <a:p>
            <a:pPr marL="0" lvl="0" indent="0">
              <a:buNone/>
            </a:pPr>
            <a:endParaRPr lang="en-GB" sz="2400" dirty="0">
              <a:solidFill>
                <a:srgbClr val="FF0000"/>
              </a:solidFill>
            </a:endParaRPr>
          </a:p>
          <a:p>
            <a:pPr marL="0" lvl="0" indent="0">
              <a:buNone/>
            </a:pPr>
            <a:r>
              <a:rPr lang="en-GB" sz="2400" dirty="0">
                <a:solidFill>
                  <a:srgbClr val="FF0000"/>
                </a:solidFill>
              </a:rPr>
              <a:t>Music leader might consider supporting the assembly leader with some brief information ‘pointers’ to share with pupils.</a:t>
            </a:r>
          </a:p>
          <a:p>
            <a:pPr marL="0" lvl="0" indent="0">
              <a:buNone/>
            </a:pPr>
            <a:endParaRPr lang="en-GB" sz="2400" dirty="0">
              <a:solidFill>
                <a:srgbClr val="FF0000"/>
              </a:solidFill>
            </a:endParaRPr>
          </a:p>
          <a:p>
            <a:pPr marL="0" lvl="0" indent="0">
              <a:buNone/>
            </a:pPr>
            <a:r>
              <a:rPr lang="en-GB" sz="2400" i="1" dirty="0">
                <a:solidFill>
                  <a:srgbClr val="FF0000"/>
                </a:solidFill>
              </a:rPr>
              <a:t>(NC: Listen to music from historical periods, genres, styles and traditions, including the works of the great composers and musicians</a:t>
            </a:r>
            <a:r>
              <a:rPr lang="en-GB" sz="2400" dirty="0">
                <a:solidFill>
                  <a:srgbClr val="FF0000"/>
                </a:solidFill>
              </a:rPr>
              <a:t>; </a:t>
            </a:r>
            <a:r>
              <a:rPr lang="en-GB" sz="2400" i="1" dirty="0">
                <a:solidFill>
                  <a:srgbClr val="FF0000"/>
                </a:solidFill>
              </a:rPr>
              <a:t>an understanding of the history of music)</a:t>
            </a:r>
          </a:p>
          <a:p>
            <a:pPr marL="0" lvl="0" indent="0">
              <a:buNone/>
            </a:pPr>
            <a:endParaRPr lang="en-GB" sz="2400" dirty="0">
              <a:solidFill>
                <a:srgbClr val="FF0000"/>
              </a:solidFill>
            </a:endParaRPr>
          </a:p>
          <a:p>
            <a:pPr marL="0" lvl="0" indent="0">
              <a:buNone/>
            </a:pPr>
            <a:r>
              <a:rPr lang="en-GB" sz="2400" dirty="0">
                <a:solidFill>
                  <a:srgbClr val="FF0000"/>
                </a:solidFill>
              </a:rPr>
              <a:t>BBC Ten Pieces</a:t>
            </a:r>
          </a:p>
          <a:p>
            <a:pPr marL="0" lvl="0" indent="0">
              <a:buNone/>
            </a:pPr>
            <a:r>
              <a:rPr lang="en-GB" sz="2400" dirty="0">
                <a:solidFill>
                  <a:srgbClr val="FF0000"/>
                </a:solidFill>
              </a:rPr>
              <a:t>ABRSM Classical 100</a:t>
            </a:r>
          </a:p>
          <a:p>
            <a:endParaRPr lang="en-GB" sz="2800" dirty="0"/>
          </a:p>
        </p:txBody>
      </p:sp>
      <p:pic>
        <p:nvPicPr>
          <p:cNvPr id="7" name="Picture 6">
            <a:extLst>
              <a:ext uri="{FF2B5EF4-FFF2-40B4-BE49-F238E27FC236}">
                <a16:creationId xmlns:a16="http://schemas.microsoft.com/office/drawing/2014/main" id="{52C19ABE-D956-4975-9D2E-760A3D83EF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93574"/>
            <a:ext cx="1059180" cy="1059180"/>
          </a:xfrm>
          <a:prstGeom prst="rect">
            <a:avLst/>
          </a:prstGeom>
          <a:noFill/>
          <a:ln>
            <a:noFill/>
          </a:ln>
        </p:spPr>
      </p:pic>
    </p:spTree>
    <p:extLst>
      <p:ext uri="{BB962C8B-B14F-4D97-AF65-F5344CB8AC3E}">
        <p14:creationId xmlns:p14="http://schemas.microsoft.com/office/powerpoint/2010/main" val="404290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218" y="548680"/>
            <a:ext cx="8229600" cy="418058"/>
          </a:xfrm>
        </p:spPr>
        <p:txBody>
          <a:bodyPr>
            <a:normAutofit fontScale="90000"/>
          </a:bodyPr>
          <a:lstStyle/>
          <a:p>
            <a:br>
              <a:rPr lang="en-GB" sz="2000" dirty="0"/>
            </a:br>
            <a:r>
              <a:rPr lang="en-GB" sz="3100" dirty="0"/>
              <a:t>This week we are listening to: </a:t>
            </a:r>
          </a:p>
        </p:txBody>
      </p:sp>
      <p:sp>
        <p:nvSpPr>
          <p:cNvPr id="3" name="Content Placeholder 2"/>
          <p:cNvSpPr>
            <a:spLocks noGrp="1"/>
          </p:cNvSpPr>
          <p:nvPr>
            <p:ph idx="1"/>
          </p:nvPr>
        </p:nvSpPr>
        <p:spPr>
          <a:xfrm>
            <a:off x="278882" y="1268760"/>
            <a:ext cx="8757614" cy="5400600"/>
          </a:xfrm>
        </p:spPr>
        <p:txBody>
          <a:bodyPr/>
          <a:lstStyle/>
          <a:p>
            <a:pPr marL="0" indent="0" algn="ctr">
              <a:buNone/>
            </a:pPr>
            <a:r>
              <a:rPr lang="en-GB" dirty="0"/>
              <a:t>‘Ah! </a:t>
            </a:r>
            <a:r>
              <a:rPr lang="en-GB" dirty="0" err="1"/>
              <a:t>Vous</a:t>
            </a:r>
            <a:r>
              <a:rPr lang="en-GB" dirty="0"/>
              <a:t> </a:t>
            </a:r>
            <a:r>
              <a:rPr lang="en-GB" dirty="0" err="1"/>
              <a:t>dirai</a:t>
            </a:r>
            <a:r>
              <a:rPr lang="en-GB" dirty="0"/>
              <a:t>-je, </a:t>
            </a:r>
            <a:r>
              <a:rPr lang="en-GB" dirty="0" err="1"/>
              <a:t>Maman</a:t>
            </a:r>
            <a:r>
              <a:rPr lang="en-GB" dirty="0"/>
              <a:t>’ by Mozart</a:t>
            </a:r>
          </a:p>
          <a:p>
            <a:pPr marL="0" indent="0" algn="ctr">
              <a:buNone/>
            </a:pPr>
            <a:r>
              <a:rPr lang="en-GB" dirty="0"/>
              <a:t>He composed 12 variations based on the tune,</a:t>
            </a:r>
          </a:p>
          <a:p>
            <a:pPr marL="0" indent="0">
              <a:buNone/>
            </a:pPr>
            <a:r>
              <a:rPr lang="en-GB" dirty="0"/>
              <a:t>‘Twinkle </a:t>
            </a:r>
            <a:r>
              <a:rPr lang="en-GB" dirty="0" err="1"/>
              <a:t>Twinkle</a:t>
            </a:r>
            <a:r>
              <a:rPr lang="en-GB" dirty="0"/>
              <a:t> little star’ played on a harpsichord.  </a:t>
            </a:r>
          </a:p>
          <a:p>
            <a:pPr marL="0" indent="0" algn="ctr">
              <a:buNone/>
            </a:pPr>
            <a:r>
              <a:rPr lang="en-GB" dirty="0"/>
              <a:t>Each new piece has extra </a:t>
            </a:r>
            <a:r>
              <a:rPr lang="en-GB" dirty="0" err="1"/>
              <a:t>twiddly</a:t>
            </a:r>
            <a:r>
              <a:rPr lang="en-GB" dirty="0"/>
              <a:t> bits!</a:t>
            </a:r>
          </a:p>
        </p:txBody>
      </p:sp>
      <p:pic>
        <p:nvPicPr>
          <p:cNvPr id="5" name="Picture 2" descr="C:\Users\Sue\Documents\AAAA music training\Images\M and harpsichord.jpeg"/>
          <p:cNvPicPr>
            <a:picLocks noChangeAspect="1" noChangeArrowheads="1"/>
          </p:cNvPicPr>
          <p:nvPr/>
        </p:nvPicPr>
        <p:blipFill rotWithShape="1">
          <a:blip r:embed="rId2">
            <a:extLst>
              <a:ext uri="{28A0092B-C50C-407E-A947-70E740481C1C}">
                <a14:useLocalDpi xmlns:a14="http://schemas.microsoft.com/office/drawing/2010/main" val="0"/>
              </a:ext>
            </a:extLst>
          </a:blip>
          <a:srcRect b="12045"/>
          <a:stretch/>
        </p:blipFill>
        <p:spPr bwMode="auto">
          <a:xfrm>
            <a:off x="4657689" y="3969060"/>
            <a:ext cx="3629997" cy="2391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ue\Documents\AAAA music training\Images\harpsich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969060"/>
            <a:ext cx="2048014" cy="24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6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95" y="332656"/>
            <a:ext cx="8229600" cy="846372"/>
          </a:xfrm>
        </p:spPr>
        <p:txBody>
          <a:bodyPr>
            <a:normAutofit/>
          </a:bodyPr>
          <a:lstStyle/>
          <a:p>
            <a:pPr algn="l"/>
            <a:r>
              <a:rPr lang="en-GB" sz="2800" dirty="0"/>
              <a:t>22. Training to support ‘Deep Dive’ inspections    </a:t>
            </a:r>
          </a:p>
        </p:txBody>
      </p:sp>
      <p:sp>
        <p:nvSpPr>
          <p:cNvPr id="3" name="Content Placeholder 2"/>
          <p:cNvSpPr>
            <a:spLocks noGrp="1"/>
          </p:cNvSpPr>
          <p:nvPr>
            <p:ph idx="1"/>
          </p:nvPr>
        </p:nvSpPr>
        <p:spPr>
          <a:xfrm>
            <a:off x="457200" y="1412776"/>
            <a:ext cx="8229600" cy="5064855"/>
          </a:xfrm>
        </p:spPr>
        <p:txBody>
          <a:bodyPr>
            <a:normAutofit/>
          </a:bodyPr>
          <a:lstStyle/>
          <a:p>
            <a:pPr marL="0" indent="0">
              <a:buNone/>
            </a:pPr>
            <a:r>
              <a:rPr lang="en-GB" sz="2800" dirty="0"/>
              <a:t>Are lunchtime or out-of-hours music activities offered at your school? Are they truly inclusive? i.e. do members come from </a:t>
            </a:r>
            <a:r>
              <a:rPr lang="en-GB" sz="2800" i="1" dirty="0"/>
              <a:t>‘identified groups</a:t>
            </a:r>
            <a:r>
              <a:rPr lang="en-GB" sz="2800" dirty="0"/>
              <a:t>’ e.g. SEND, Pupil Premium, FSM, EAL …boys etc.</a:t>
            </a:r>
          </a:p>
          <a:p>
            <a:pPr marL="0" indent="0">
              <a:buNone/>
            </a:pPr>
            <a:endParaRPr lang="en-GB" sz="2800" dirty="0">
              <a:solidFill>
                <a:srgbClr val="FF0000"/>
              </a:solidFill>
            </a:endParaRPr>
          </a:p>
          <a:p>
            <a:pPr marL="0" indent="0">
              <a:buNone/>
            </a:pPr>
            <a:r>
              <a:rPr lang="en-GB" sz="2800" dirty="0">
                <a:solidFill>
                  <a:srgbClr val="FF0000"/>
                </a:solidFill>
              </a:rPr>
              <a:t>Maintain and check registers of attending pupils and be proactive and creative in organising clubs and activities that appeal to ‘hard-to-reach’ pupils. </a:t>
            </a:r>
          </a:p>
          <a:p>
            <a:pPr marL="0" indent="0">
              <a:buNone/>
            </a:pPr>
            <a:r>
              <a:rPr lang="en-GB" sz="2800" dirty="0">
                <a:solidFill>
                  <a:srgbClr val="FF0000"/>
                </a:solidFill>
              </a:rPr>
              <a:t>Some pupils may be unable to attend after school so lunchtime may be a better option.</a:t>
            </a:r>
          </a:p>
        </p:txBody>
      </p:sp>
      <p:pic>
        <p:nvPicPr>
          <p:cNvPr id="7" name="Picture 6">
            <a:extLst>
              <a:ext uri="{FF2B5EF4-FFF2-40B4-BE49-F238E27FC236}">
                <a16:creationId xmlns:a16="http://schemas.microsoft.com/office/drawing/2014/main" id="{1C2E74D5-404A-4AAC-8078-282EAC4F24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88640"/>
            <a:ext cx="1059180" cy="1059180"/>
          </a:xfrm>
          <a:prstGeom prst="rect">
            <a:avLst/>
          </a:prstGeom>
          <a:noFill/>
          <a:ln>
            <a:noFill/>
          </a:ln>
        </p:spPr>
      </p:pic>
    </p:spTree>
    <p:extLst>
      <p:ext uri="{BB962C8B-B14F-4D97-AF65-F5344CB8AC3E}">
        <p14:creationId xmlns:p14="http://schemas.microsoft.com/office/powerpoint/2010/main" val="142773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GB" dirty="0"/>
              <a:t>           The evidence so far…</a:t>
            </a:r>
          </a:p>
        </p:txBody>
      </p:sp>
      <p:sp>
        <p:nvSpPr>
          <p:cNvPr id="3" name="Content Placeholder 2"/>
          <p:cNvSpPr>
            <a:spLocks noGrp="1"/>
          </p:cNvSpPr>
          <p:nvPr>
            <p:ph idx="1"/>
          </p:nvPr>
        </p:nvSpPr>
        <p:spPr>
          <a:xfrm>
            <a:off x="467544" y="1600200"/>
            <a:ext cx="8424936" cy="4922203"/>
          </a:xfrm>
        </p:spPr>
        <p:txBody>
          <a:bodyPr>
            <a:normAutofit lnSpcReduction="10000"/>
          </a:bodyPr>
          <a:lstStyle/>
          <a:p>
            <a:pPr marL="0" indent="0" algn="ctr">
              <a:buNone/>
            </a:pPr>
            <a:endParaRPr lang="en-GB" dirty="0"/>
          </a:p>
          <a:p>
            <a:pPr marL="0" indent="0" algn="ctr">
              <a:buNone/>
            </a:pPr>
            <a:r>
              <a:rPr lang="en-GB" sz="3600" dirty="0"/>
              <a:t>Evidence gathered from Deep Dive music inspections in several primary schools.</a:t>
            </a:r>
          </a:p>
          <a:p>
            <a:pPr marL="0" indent="0" algn="ctr">
              <a:buNone/>
            </a:pPr>
            <a:endParaRPr lang="en-GB" sz="3600" dirty="0"/>
          </a:p>
          <a:p>
            <a:pPr marL="0" indent="0" algn="ctr">
              <a:buNone/>
            </a:pPr>
            <a:r>
              <a:rPr lang="en-GB" sz="3600" dirty="0"/>
              <a:t>What were inspectors asking/looking for?</a:t>
            </a:r>
          </a:p>
          <a:p>
            <a:pPr marL="0" indent="0" algn="ctr">
              <a:buNone/>
            </a:pPr>
            <a:endParaRPr lang="en-GB" sz="2400" dirty="0"/>
          </a:p>
          <a:p>
            <a:pPr marL="0" indent="0" algn="ctr">
              <a:buNone/>
            </a:pPr>
            <a:r>
              <a:rPr lang="en-GB" sz="3600" dirty="0">
                <a:solidFill>
                  <a:srgbClr val="FF0000"/>
                </a:solidFill>
              </a:rPr>
              <a:t>Examples of questions available on the Encore Enterprises website</a:t>
            </a:r>
          </a:p>
          <a:p>
            <a:pPr marL="0" indent="0" algn="ctr">
              <a:buNone/>
            </a:pPr>
            <a:r>
              <a:rPr lang="en-US" sz="1800" u="sng" dirty="0">
                <a:solidFill>
                  <a:srgbClr val="0563C1"/>
                </a:solidFill>
                <a:effectLst/>
                <a:latin typeface="Calibri" panose="020F0502020204030204" pitchFamily="34" charset="0"/>
                <a:ea typeface="Calibri" panose="020F0502020204030204" pitchFamily="34" charset="0"/>
                <a:hlinkClick r:id="rId2"/>
              </a:rPr>
              <a:t>https://www.encore-enterprises.com/ofsted-deep-dive</a:t>
            </a:r>
            <a:endParaRPr lang="en-GB" sz="1800" dirty="0">
              <a:effectLst/>
              <a:latin typeface="Calibri" panose="020F0502020204030204" pitchFamily="34" charset="0"/>
              <a:ea typeface="Calibri" panose="020F0502020204030204" pitchFamily="34" charset="0"/>
            </a:endParaRPr>
          </a:p>
          <a:p>
            <a:pPr marL="0" indent="0" algn="ctr">
              <a:buNone/>
            </a:pPr>
            <a:endParaRPr lang="en-GB" sz="3600" dirty="0">
              <a:solidFill>
                <a:srgbClr val="FF0000"/>
              </a:solidFill>
            </a:endParaRPr>
          </a:p>
        </p:txBody>
      </p:sp>
      <p:pic>
        <p:nvPicPr>
          <p:cNvPr id="10" name="Picture 9">
            <a:extLst>
              <a:ext uri="{FF2B5EF4-FFF2-40B4-BE49-F238E27FC236}">
                <a16:creationId xmlns:a16="http://schemas.microsoft.com/office/drawing/2014/main" id="{684E9A1D-2B75-4427-A722-AAE8350528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300" y="206105"/>
            <a:ext cx="1059180" cy="1059180"/>
          </a:xfrm>
          <a:prstGeom prst="rect">
            <a:avLst/>
          </a:prstGeom>
          <a:noFill/>
          <a:ln>
            <a:noFill/>
          </a:ln>
        </p:spPr>
      </p:pic>
    </p:spTree>
    <p:extLst>
      <p:ext uri="{BB962C8B-B14F-4D97-AF65-F5344CB8AC3E}">
        <p14:creationId xmlns:p14="http://schemas.microsoft.com/office/powerpoint/2010/main" val="2800985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2800" dirty="0"/>
              <a:t>23. Training to support ‘Deep Dive’ inspections   </a:t>
            </a:r>
          </a:p>
        </p:txBody>
      </p:sp>
      <p:sp>
        <p:nvSpPr>
          <p:cNvPr id="3" name="Content Placeholder 2"/>
          <p:cNvSpPr>
            <a:spLocks noGrp="1"/>
          </p:cNvSpPr>
          <p:nvPr>
            <p:ph idx="1"/>
          </p:nvPr>
        </p:nvSpPr>
        <p:spPr/>
        <p:txBody>
          <a:bodyPr>
            <a:normAutofit/>
          </a:bodyPr>
          <a:lstStyle/>
          <a:p>
            <a:pPr marL="0" indent="0">
              <a:buNone/>
            </a:pPr>
            <a:r>
              <a:rPr lang="en-GB" dirty="0"/>
              <a:t>Which Encore events are regularly attended?</a:t>
            </a:r>
          </a:p>
          <a:p>
            <a:pPr marL="0" indent="0">
              <a:buNone/>
            </a:pPr>
            <a:r>
              <a:rPr lang="en-GB" dirty="0"/>
              <a:t>How are links with the Encore maintained?</a:t>
            </a:r>
          </a:p>
          <a:p>
            <a:pPr marL="0" indent="0">
              <a:buNone/>
            </a:pPr>
            <a:endParaRPr lang="en-GB" sz="1800" dirty="0"/>
          </a:p>
          <a:p>
            <a:pPr marL="0" indent="0">
              <a:buNone/>
            </a:pPr>
            <a:r>
              <a:rPr lang="en-GB" dirty="0">
                <a:solidFill>
                  <a:srgbClr val="FF0000"/>
                </a:solidFill>
              </a:rPr>
              <a:t>Be informed of events, attend meetings/training  and maintain links using Encore social media platforms e.g. Facebook /Instagram/Twitter</a:t>
            </a:r>
          </a:p>
          <a:p>
            <a:r>
              <a:rPr lang="en-US" sz="1800" dirty="0">
                <a:solidFill>
                  <a:srgbClr val="2F5597"/>
                </a:solidFill>
                <a:effectLst/>
                <a:latin typeface="Calibri" panose="020F0502020204030204" pitchFamily="34" charset="0"/>
                <a:ea typeface="Times New Roman" panose="02020603050405020304" pitchFamily="18" charset="0"/>
                <a:cs typeface="Times New Roman" panose="02020603050405020304" pitchFamily="18" charset="0"/>
              </a:rPr>
              <a:t>Like us on Facebook:  </a:t>
            </a:r>
            <a:r>
              <a:rPr lang="en-US" sz="1800" u="sng" dirty="0">
                <a:solidFill>
                  <a:srgbClr val="044A9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www.facebook.com/encorehereford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2F5597"/>
                </a:solidFill>
                <a:effectLst/>
                <a:latin typeface="Calibri" panose="020F0502020204030204" pitchFamily="34" charset="0"/>
                <a:ea typeface="Times New Roman" panose="02020603050405020304" pitchFamily="18" charset="0"/>
                <a:cs typeface="Times New Roman" panose="02020603050405020304" pitchFamily="18" charset="0"/>
              </a:rPr>
              <a:t>Follow us on Twitter: </a:t>
            </a:r>
            <a:r>
              <a:rPr lang="en-US" sz="1800" u="sng" dirty="0">
                <a:solidFill>
                  <a:srgbClr val="2F5597"/>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www.twitter.com/encorehereford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2F5597"/>
                </a:solidFill>
                <a:effectLst/>
                <a:latin typeface="Calibri" panose="020F0502020204030204" pitchFamily="34" charset="0"/>
                <a:ea typeface="Times New Roman" panose="02020603050405020304" pitchFamily="18" charset="0"/>
                <a:cs typeface="Times New Roman" panose="02020603050405020304" pitchFamily="18" charset="0"/>
              </a:rPr>
              <a:t>Check out our Instagram Page: </a:t>
            </a:r>
            <a:r>
              <a:rPr lang="en-US" sz="1800" u="sng" dirty="0">
                <a:solidFill>
                  <a:srgbClr val="2F5597"/>
                </a:solidFill>
                <a:effectLst/>
                <a:latin typeface="Calibri" panose="020F0502020204030204" pitchFamily="34" charset="0"/>
                <a:ea typeface="Times New Roman" panose="02020603050405020304" pitchFamily="18" charset="0"/>
                <a:cs typeface="Times New Roman" panose="02020603050405020304" pitchFamily="18" charset="0"/>
                <a:hlinkClick r:id="rId4"/>
              </a:rPr>
              <a:t>www.instagram.com/encorehereford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2F5597"/>
                </a:solidFill>
                <a:effectLst/>
                <a:latin typeface="Calibri" panose="020F0502020204030204" pitchFamily="34" charset="0"/>
                <a:ea typeface="Times New Roman" panose="02020603050405020304" pitchFamily="18" charset="0"/>
                <a:cs typeface="Times New Roman" panose="02020603050405020304" pitchFamily="18" charset="0"/>
              </a:rPr>
              <a:t>See some of our work on our YouTube Channel: </a:t>
            </a:r>
            <a:r>
              <a:rPr lang="en-US" sz="1800" u="sng" dirty="0">
                <a:solidFill>
                  <a:srgbClr val="2F5597"/>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https://www.youtube.com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solidFill>
                <a:srgbClr val="FF0000"/>
              </a:solidFill>
            </a:endParaRPr>
          </a:p>
        </p:txBody>
      </p:sp>
      <p:pic>
        <p:nvPicPr>
          <p:cNvPr id="7" name="Picture 6">
            <a:extLst>
              <a:ext uri="{FF2B5EF4-FFF2-40B4-BE49-F238E27FC236}">
                <a16:creationId xmlns:a16="http://schemas.microsoft.com/office/drawing/2014/main" id="{2DA7671C-C0D7-4060-8CE9-B9882E1A4DF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60" y="202247"/>
            <a:ext cx="1059180" cy="1059180"/>
          </a:xfrm>
          <a:prstGeom prst="rect">
            <a:avLst/>
          </a:prstGeom>
          <a:noFill/>
          <a:ln>
            <a:noFill/>
          </a:ln>
        </p:spPr>
      </p:pic>
    </p:spTree>
    <p:extLst>
      <p:ext uri="{BB962C8B-B14F-4D97-AF65-F5344CB8AC3E}">
        <p14:creationId xmlns:p14="http://schemas.microsoft.com/office/powerpoint/2010/main" val="2638750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t>24. Training to support ‘Deep Dive’ inspections   </a:t>
            </a:r>
          </a:p>
        </p:txBody>
      </p:sp>
      <p:sp>
        <p:nvSpPr>
          <p:cNvPr id="3" name="Content Placeholder 2"/>
          <p:cNvSpPr>
            <a:spLocks noGrp="1"/>
          </p:cNvSpPr>
          <p:nvPr>
            <p:ph idx="1"/>
          </p:nvPr>
        </p:nvSpPr>
        <p:spPr>
          <a:xfrm>
            <a:off x="179512" y="1600200"/>
            <a:ext cx="8784976" cy="4983162"/>
          </a:xfrm>
        </p:spPr>
        <p:txBody>
          <a:bodyPr>
            <a:normAutofit/>
          </a:bodyPr>
          <a:lstStyle/>
          <a:p>
            <a:pPr marL="0" indent="0">
              <a:buNone/>
            </a:pPr>
            <a:r>
              <a:rPr lang="en-GB" sz="2800" dirty="0"/>
              <a:t>Do musical performances form a regular part of school life? </a:t>
            </a:r>
          </a:p>
          <a:p>
            <a:pPr marL="0" indent="0">
              <a:buNone/>
            </a:pPr>
            <a:endParaRPr lang="en-GB" sz="2800" dirty="0"/>
          </a:p>
          <a:p>
            <a:pPr marL="0" indent="0">
              <a:buNone/>
            </a:pPr>
            <a:r>
              <a:rPr lang="en-GB" sz="2800" dirty="0">
                <a:solidFill>
                  <a:srgbClr val="FF0000"/>
                </a:solidFill>
              </a:rPr>
              <a:t>Performances are crucial because they ….</a:t>
            </a:r>
          </a:p>
          <a:p>
            <a:r>
              <a:rPr lang="en-GB" sz="2400" dirty="0">
                <a:solidFill>
                  <a:srgbClr val="FF0000"/>
                </a:solidFill>
              </a:rPr>
              <a:t>Make a statement that music is ‘important’</a:t>
            </a:r>
          </a:p>
          <a:p>
            <a:r>
              <a:rPr lang="en-GB" sz="2400" dirty="0">
                <a:solidFill>
                  <a:srgbClr val="FF0000"/>
                </a:solidFill>
              </a:rPr>
              <a:t>Create an ambassadorial function; schools are more ‘visible’</a:t>
            </a:r>
          </a:p>
          <a:p>
            <a:r>
              <a:rPr lang="en-GB" sz="2400" dirty="0">
                <a:solidFill>
                  <a:srgbClr val="FF0000"/>
                </a:solidFill>
              </a:rPr>
              <a:t>Forge valuable links with community and parents </a:t>
            </a:r>
          </a:p>
          <a:p>
            <a:r>
              <a:rPr lang="en-GB" sz="2400" dirty="0">
                <a:solidFill>
                  <a:srgbClr val="FF0000"/>
                </a:solidFill>
              </a:rPr>
              <a:t>Increase pupils’ self confidence, self-assurance and well-being</a:t>
            </a:r>
          </a:p>
          <a:p>
            <a:r>
              <a:rPr lang="en-GB" sz="2400" dirty="0">
                <a:solidFill>
                  <a:srgbClr val="FF0000"/>
                </a:solidFill>
              </a:rPr>
              <a:t>Provides important social contact</a:t>
            </a:r>
          </a:p>
          <a:p>
            <a:r>
              <a:rPr lang="en-GB" sz="2400" dirty="0">
                <a:solidFill>
                  <a:srgbClr val="FF0000"/>
                </a:solidFill>
              </a:rPr>
              <a:t>Adds to your school’s ‘cultural capital’</a:t>
            </a:r>
          </a:p>
          <a:p>
            <a:endParaRPr lang="en-GB" sz="2800" dirty="0"/>
          </a:p>
        </p:txBody>
      </p:sp>
      <p:pic>
        <p:nvPicPr>
          <p:cNvPr id="7" name="Picture 6">
            <a:extLst>
              <a:ext uri="{FF2B5EF4-FFF2-40B4-BE49-F238E27FC236}">
                <a16:creationId xmlns:a16="http://schemas.microsoft.com/office/drawing/2014/main" id="{0FC1AA4A-02FB-49AD-8400-9B14280BB0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58458"/>
            <a:ext cx="1059180" cy="1059180"/>
          </a:xfrm>
          <a:prstGeom prst="rect">
            <a:avLst/>
          </a:prstGeom>
          <a:noFill/>
          <a:ln>
            <a:noFill/>
          </a:ln>
        </p:spPr>
      </p:pic>
    </p:spTree>
    <p:extLst>
      <p:ext uri="{BB962C8B-B14F-4D97-AF65-F5344CB8AC3E}">
        <p14:creationId xmlns:p14="http://schemas.microsoft.com/office/powerpoint/2010/main" val="33112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797" y="272146"/>
            <a:ext cx="8229600" cy="562074"/>
          </a:xfrm>
        </p:spPr>
        <p:txBody>
          <a:bodyPr>
            <a:normAutofit/>
          </a:bodyPr>
          <a:lstStyle/>
          <a:p>
            <a:pPr algn="l"/>
            <a:r>
              <a:rPr lang="en-GB" sz="2800" dirty="0"/>
              <a:t>25. Training to support ‘Deep Dive’ inspections   </a:t>
            </a:r>
          </a:p>
        </p:txBody>
      </p:sp>
      <p:sp>
        <p:nvSpPr>
          <p:cNvPr id="3" name="Content Placeholder 2"/>
          <p:cNvSpPr>
            <a:spLocks noGrp="1"/>
          </p:cNvSpPr>
          <p:nvPr>
            <p:ph idx="1"/>
          </p:nvPr>
        </p:nvSpPr>
        <p:spPr>
          <a:xfrm>
            <a:off x="395536" y="1268760"/>
            <a:ext cx="8229600" cy="5040560"/>
          </a:xfrm>
        </p:spPr>
        <p:txBody>
          <a:bodyPr>
            <a:normAutofit lnSpcReduction="10000"/>
          </a:bodyPr>
          <a:lstStyle/>
          <a:p>
            <a:pPr marL="0" indent="0">
              <a:buNone/>
            </a:pPr>
            <a:r>
              <a:rPr lang="en-GB" sz="2800" dirty="0"/>
              <a:t>How does music feature in cross-curricular or topic-based planning? Is music selected for its ‘topic’ content age-appropriate, does it maintains progression of skills, knowledge and understanding? </a:t>
            </a:r>
          </a:p>
          <a:p>
            <a:pPr marL="0" indent="0">
              <a:buNone/>
            </a:pPr>
            <a:endParaRPr lang="en-GB" sz="2800" dirty="0"/>
          </a:p>
          <a:p>
            <a:pPr marL="0" indent="0">
              <a:buNone/>
            </a:pPr>
            <a:r>
              <a:rPr lang="en-GB" sz="2800" dirty="0">
                <a:solidFill>
                  <a:srgbClr val="FF0000"/>
                </a:solidFill>
              </a:rPr>
              <a:t>The danger of incorporating random cross-curricular material is that content is inappropriately matched to pupils’ musical experience:</a:t>
            </a:r>
          </a:p>
          <a:p>
            <a:r>
              <a:rPr lang="en-GB" sz="2800" dirty="0">
                <a:solidFill>
                  <a:srgbClr val="FF0000"/>
                </a:solidFill>
              </a:rPr>
              <a:t>The ‘Minimum Expected Standards’ document  works as a ‘check-list’ of age-appropriate content</a:t>
            </a:r>
          </a:p>
          <a:p>
            <a:r>
              <a:rPr lang="en-GB" sz="2800" dirty="0">
                <a:solidFill>
                  <a:srgbClr val="FF0000"/>
                </a:solidFill>
              </a:rPr>
              <a:t>‘Music Express’ scheme is topic-based</a:t>
            </a:r>
          </a:p>
        </p:txBody>
      </p:sp>
      <p:pic>
        <p:nvPicPr>
          <p:cNvPr id="7" name="Picture 6">
            <a:extLst>
              <a:ext uri="{FF2B5EF4-FFF2-40B4-BE49-F238E27FC236}">
                <a16:creationId xmlns:a16="http://schemas.microsoft.com/office/drawing/2014/main" id="{FFC023E4-BE59-487B-B1A5-F10D405A63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02060"/>
            <a:ext cx="1059180" cy="1059180"/>
          </a:xfrm>
          <a:prstGeom prst="rect">
            <a:avLst/>
          </a:prstGeom>
          <a:noFill/>
          <a:ln>
            <a:noFill/>
          </a:ln>
        </p:spPr>
      </p:pic>
    </p:spTree>
    <p:extLst>
      <p:ext uri="{BB962C8B-B14F-4D97-AF65-F5344CB8AC3E}">
        <p14:creationId xmlns:p14="http://schemas.microsoft.com/office/powerpoint/2010/main" val="1367442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749" y="32437"/>
            <a:ext cx="8229600" cy="1143000"/>
          </a:xfrm>
        </p:spPr>
        <p:txBody>
          <a:bodyPr>
            <a:normAutofit/>
          </a:bodyPr>
          <a:lstStyle/>
          <a:p>
            <a:pPr algn="l"/>
            <a:r>
              <a:rPr lang="en-GB" sz="2800" dirty="0"/>
              <a:t>26. Training to support ‘Deep Dive’ inspections   </a:t>
            </a:r>
          </a:p>
        </p:txBody>
      </p:sp>
      <p:sp>
        <p:nvSpPr>
          <p:cNvPr id="3" name="Content Placeholder 2"/>
          <p:cNvSpPr>
            <a:spLocks noGrp="1"/>
          </p:cNvSpPr>
          <p:nvPr>
            <p:ph idx="1"/>
          </p:nvPr>
        </p:nvSpPr>
        <p:spPr>
          <a:xfrm>
            <a:off x="457200" y="1556792"/>
            <a:ext cx="8229600" cy="4569371"/>
          </a:xfrm>
        </p:spPr>
        <p:txBody>
          <a:bodyPr>
            <a:normAutofit/>
          </a:bodyPr>
          <a:lstStyle/>
          <a:p>
            <a:pPr marL="0" indent="0">
              <a:buNone/>
            </a:pPr>
            <a:r>
              <a:rPr lang="en-GB" sz="2800" dirty="0"/>
              <a:t>How do key skills and knowledge contribute to the acquisition of ‘cultural capital’ (preparing pupils to take advantage of opportunities in future life) particularly for pupils from disadvantaged backgrounds? </a:t>
            </a:r>
          </a:p>
          <a:p>
            <a:pPr marL="0" indent="0">
              <a:buNone/>
            </a:pPr>
            <a:endParaRPr lang="en-GB" sz="2800" dirty="0"/>
          </a:p>
          <a:p>
            <a:pPr marL="0" indent="0">
              <a:buNone/>
            </a:pPr>
            <a:r>
              <a:rPr lang="en-GB" sz="2800" dirty="0">
                <a:solidFill>
                  <a:srgbClr val="FF0000"/>
                </a:solidFill>
              </a:rPr>
              <a:t>‘Cultural capital’ will be assured if, alongside other strong arts provision, your school offers rich, varied, high quality creative musical experiences for pupils.</a:t>
            </a:r>
          </a:p>
          <a:p>
            <a:pPr marL="0" indent="0">
              <a:buNone/>
            </a:pPr>
            <a:r>
              <a:rPr lang="en-GB" sz="2800" dirty="0">
                <a:solidFill>
                  <a:srgbClr val="FF0000"/>
                </a:solidFill>
              </a:rPr>
              <a:t>Consider also ‘</a:t>
            </a:r>
            <a:r>
              <a:rPr lang="en-GB" sz="2800" dirty="0" err="1">
                <a:solidFill>
                  <a:srgbClr val="FF0000"/>
                </a:solidFill>
              </a:rPr>
              <a:t>ArtsMark</a:t>
            </a:r>
            <a:r>
              <a:rPr lang="en-GB" sz="2800" dirty="0">
                <a:solidFill>
                  <a:srgbClr val="FF0000"/>
                </a:solidFill>
              </a:rPr>
              <a:t>’ and ‘Arts Award’</a:t>
            </a:r>
          </a:p>
        </p:txBody>
      </p:sp>
      <p:pic>
        <p:nvPicPr>
          <p:cNvPr id="7" name="Picture 6">
            <a:extLst>
              <a:ext uri="{FF2B5EF4-FFF2-40B4-BE49-F238E27FC236}">
                <a16:creationId xmlns:a16="http://schemas.microsoft.com/office/drawing/2014/main" id="{3D3A32A8-301F-42CC-B7B0-A106CBD388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02247"/>
            <a:ext cx="1059180" cy="1059180"/>
          </a:xfrm>
          <a:prstGeom prst="rect">
            <a:avLst/>
          </a:prstGeom>
          <a:noFill/>
          <a:ln>
            <a:noFill/>
          </a:ln>
        </p:spPr>
      </p:pic>
    </p:spTree>
    <p:extLst>
      <p:ext uri="{BB962C8B-B14F-4D97-AF65-F5344CB8AC3E}">
        <p14:creationId xmlns:p14="http://schemas.microsoft.com/office/powerpoint/2010/main" val="4111088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334" y="366976"/>
            <a:ext cx="8229600" cy="685760"/>
          </a:xfrm>
        </p:spPr>
        <p:txBody>
          <a:bodyPr>
            <a:normAutofit/>
          </a:bodyPr>
          <a:lstStyle/>
          <a:p>
            <a:pPr algn="l"/>
            <a:r>
              <a:rPr lang="en-GB" sz="2800" dirty="0"/>
              <a:t>27. Training to support ‘Deep Dive’ inspections  </a:t>
            </a:r>
          </a:p>
        </p:txBody>
      </p:sp>
      <p:sp>
        <p:nvSpPr>
          <p:cNvPr id="3" name="Content Placeholder 2"/>
          <p:cNvSpPr>
            <a:spLocks noGrp="1"/>
          </p:cNvSpPr>
          <p:nvPr>
            <p:ph idx="1"/>
          </p:nvPr>
        </p:nvSpPr>
        <p:spPr>
          <a:xfrm>
            <a:off x="395536" y="1340768"/>
            <a:ext cx="8229600" cy="5112568"/>
          </a:xfrm>
        </p:spPr>
        <p:txBody>
          <a:bodyPr>
            <a:normAutofit/>
          </a:bodyPr>
          <a:lstStyle/>
          <a:p>
            <a:pPr marL="0" indent="0">
              <a:buNone/>
            </a:pPr>
            <a:r>
              <a:rPr lang="en-GB" sz="2000" dirty="0"/>
              <a:t>How is pupil progress measured, monitored and recorded in practical and manageable ways? Do older pupils self-assess showing independent development of musical skills and competences? e.g. polar graphs?</a:t>
            </a:r>
          </a:p>
          <a:p>
            <a:pPr marL="0" indent="0">
              <a:buNone/>
            </a:pPr>
            <a:endParaRPr lang="en-GB" sz="2000" i="1" dirty="0"/>
          </a:p>
          <a:p>
            <a:pPr marL="0" indent="0">
              <a:buNone/>
            </a:pPr>
            <a:r>
              <a:rPr lang="en-GB" sz="2000" b="1" i="1" dirty="0"/>
              <a:t> ‘Formal music assessment in primary music should be as hands off and as light touch as possible.’ Keith </a:t>
            </a:r>
            <a:r>
              <a:rPr lang="en-GB" sz="2000" b="1" i="1" dirty="0" err="1"/>
              <a:t>Swanwick</a:t>
            </a:r>
            <a:endParaRPr lang="en-GB" sz="2000" b="1" dirty="0"/>
          </a:p>
          <a:p>
            <a:pPr marL="0" indent="0">
              <a:buNone/>
            </a:pPr>
            <a:endParaRPr lang="en-GB" sz="900" dirty="0"/>
          </a:p>
          <a:p>
            <a:r>
              <a:rPr lang="en-GB" sz="2000" dirty="0">
                <a:solidFill>
                  <a:srgbClr val="FF0000"/>
                </a:solidFill>
              </a:rPr>
              <a:t>Commercial schemes offer assessment formats</a:t>
            </a:r>
          </a:p>
          <a:p>
            <a:r>
              <a:rPr lang="en-GB" sz="2000" dirty="0">
                <a:solidFill>
                  <a:srgbClr val="FF0000"/>
                </a:solidFill>
              </a:rPr>
              <a:t>A free, flexible three-tier assessment framework document is available on the website and based on ‘Minimum Expected Standards’</a:t>
            </a:r>
          </a:p>
          <a:p>
            <a:r>
              <a:rPr lang="en-GB" sz="2000" dirty="0">
                <a:solidFill>
                  <a:srgbClr val="FF0000"/>
                </a:solidFill>
              </a:rPr>
              <a:t>Class folders for uploading footage of music-making –e.g. at the beginning and end of each unit, on school servers </a:t>
            </a:r>
          </a:p>
          <a:p>
            <a:r>
              <a:rPr lang="en-GB" sz="2000" dirty="0">
                <a:solidFill>
                  <a:srgbClr val="FF0000"/>
                </a:solidFill>
              </a:rPr>
              <a:t>Include any tangible evidence e.g. photographs, graphic scores, screen-grabs</a:t>
            </a:r>
          </a:p>
        </p:txBody>
      </p:sp>
      <p:pic>
        <p:nvPicPr>
          <p:cNvPr id="7" name="Picture 6">
            <a:extLst>
              <a:ext uri="{FF2B5EF4-FFF2-40B4-BE49-F238E27FC236}">
                <a16:creationId xmlns:a16="http://schemas.microsoft.com/office/drawing/2014/main" id="{746A4B0D-321D-4884-994C-F0C6A6318D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80266"/>
            <a:ext cx="1059180" cy="1059180"/>
          </a:xfrm>
          <a:prstGeom prst="rect">
            <a:avLst/>
          </a:prstGeom>
          <a:noFill/>
          <a:ln>
            <a:noFill/>
          </a:ln>
        </p:spPr>
      </p:pic>
    </p:spTree>
    <p:extLst>
      <p:ext uri="{BB962C8B-B14F-4D97-AF65-F5344CB8AC3E}">
        <p14:creationId xmlns:p14="http://schemas.microsoft.com/office/powerpoint/2010/main" val="3177197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3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0A95F0-E933-4A66-BAEF-769E139364EF}"/>
              </a:ext>
            </a:extLst>
          </p:cNvPr>
          <p:cNvPicPr>
            <a:picLocks noChangeAspect="1"/>
          </p:cNvPicPr>
          <p:nvPr/>
        </p:nvPicPr>
        <p:blipFill>
          <a:blip r:embed="rId2"/>
          <a:stretch>
            <a:fillRect/>
          </a:stretch>
        </p:blipFill>
        <p:spPr>
          <a:xfrm>
            <a:off x="2094211" y="240150"/>
            <a:ext cx="4782045" cy="6617849"/>
          </a:xfrm>
          <a:prstGeom prst="rect">
            <a:avLst/>
          </a:prstGeom>
        </p:spPr>
      </p:pic>
    </p:spTree>
    <p:extLst>
      <p:ext uri="{BB962C8B-B14F-4D97-AF65-F5344CB8AC3E}">
        <p14:creationId xmlns:p14="http://schemas.microsoft.com/office/powerpoint/2010/main" val="2010519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078"/>
          </a:xfrm>
        </p:spPr>
        <p:txBody>
          <a:bodyPr>
            <a:normAutofit/>
          </a:bodyPr>
          <a:lstStyle/>
          <a:p>
            <a:pPr algn="l"/>
            <a:r>
              <a:rPr lang="en-GB" sz="2800" dirty="0"/>
              <a:t>28. Training to support ‘Deep Dive’ inspections   </a:t>
            </a:r>
          </a:p>
        </p:txBody>
      </p:sp>
      <p:sp>
        <p:nvSpPr>
          <p:cNvPr id="3" name="Content Placeholder 2"/>
          <p:cNvSpPr>
            <a:spLocks noGrp="1"/>
          </p:cNvSpPr>
          <p:nvPr>
            <p:ph idx="1"/>
          </p:nvPr>
        </p:nvSpPr>
        <p:spPr>
          <a:xfrm>
            <a:off x="446857" y="908720"/>
            <a:ext cx="8229600" cy="5544615"/>
          </a:xfrm>
        </p:spPr>
        <p:txBody>
          <a:bodyPr/>
          <a:lstStyle/>
          <a:p>
            <a:pPr marL="0" indent="0">
              <a:buNone/>
            </a:pPr>
            <a:endParaRPr lang="en-GB" sz="2000" dirty="0"/>
          </a:p>
          <a:p>
            <a:pPr marL="0" indent="0">
              <a:buNone/>
            </a:pPr>
            <a:r>
              <a:rPr lang="en-GB" sz="2000" dirty="0"/>
              <a:t>Polar self-assessment graph  - pupils and teachers co-select musical criteria for the 8 segments and colour in to match perceived competence </a:t>
            </a:r>
          </a:p>
          <a:p>
            <a:pPr marL="0" indent="0">
              <a:buNone/>
            </a:pPr>
            <a:r>
              <a:rPr lang="en-GB" sz="2000" dirty="0"/>
              <a:t>0 = poor; 10 = perfection!!!</a:t>
            </a:r>
          </a:p>
          <a:p>
            <a:pPr marL="0" indent="0">
              <a:buNone/>
            </a:pPr>
            <a:endParaRPr lang="en-GB" sz="2000" dirty="0"/>
          </a:p>
          <a:p>
            <a:endParaRPr lang="en-GB" dirty="0"/>
          </a:p>
          <a:p>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8381055" cy="466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0B5CDA2B-1E92-4CD3-9BA6-220FDC1628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16632"/>
            <a:ext cx="1059180" cy="1059180"/>
          </a:xfrm>
          <a:prstGeom prst="rect">
            <a:avLst/>
          </a:prstGeom>
          <a:noFill/>
          <a:ln>
            <a:noFill/>
          </a:ln>
        </p:spPr>
      </p:pic>
    </p:spTree>
    <p:extLst>
      <p:ext uri="{BB962C8B-B14F-4D97-AF65-F5344CB8AC3E}">
        <p14:creationId xmlns:p14="http://schemas.microsoft.com/office/powerpoint/2010/main" val="3875425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GB" sz="2800" dirty="0"/>
              <a:t>29. Training to support ‘Deep Dive’ inspections    </a:t>
            </a:r>
          </a:p>
        </p:txBody>
      </p:sp>
      <p:sp>
        <p:nvSpPr>
          <p:cNvPr id="3" name="Content Placeholder 2"/>
          <p:cNvSpPr>
            <a:spLocks noGrp="1"/>
          </p:cNvSpPr>
          <p:nvPr>
            <p:ph idx="1"/>
          </p:nvPr>
        </p:nvSpPr>
        <p:spPr>
          <a:xfrm>
            <a:off x="539552" y="1268760"/>
            <a:ext cx="8229600" cy="4929411"/>
          </a:xfrm>
        </p:spPr>
        <p:txBody>
          <a:bodyPr>
            <a:normAutofit/>
          </a:bodyPr>
          <a:lstStyle/>
          <a:p>
            <a:pPr marL="0" indent="0">
              <a:buNone/>
            </a:pPr>
            <a:r>
              <a:rPr lang="en-GB" sz="2400" dirty="0"/>
              <a:t>What information should be kept in music subject leader’s file?</a:t>
            </a:r>
          </a:p>
          <a:p>
            <a:pPr marL="0" indent="0">
              <a:buNone/>
            </a:pPr>
            <a:r>
              <a:rPr lang="en-GB" sz="2400" dirty="0"/>
              <a:t>Suggested headings – the fine detail is available on the website</a:t>
            </a:r>
          </a:p>
          <a:p>
            <a:pPr marL="0" indent="0">
              <a:buNone/>
            </a:pPr>
            <a:endParaRPr lang="en-GB" sz="2400" dirty="0"/>
          </a:p>
          <a:p>
            <a:pPr marL="0" indent="0">
              <a:buNone/>
            </a:pPr>
            <a:r>
              <a:rPr lang="en-GB" sz="2400" dirty="0">
                <a:solidFill>
                  <a:srgbClr val="FF0000"/>
                </a:solidFill>
              </a:rPr>
              <a:t>Section 1: OVERVIEW: MUSIC YEAR ON YEAR</a:t>
            </a:r>
          </a:p>
          <a:p>
            <a:pPr marL="0" indent="0">
              <a:buNone/>
            </a:pPr>
            <a:r>
              <a:rPr lang="en-GB" sz="2400" dirty="0">
                <a:solidFill>
                  <a:srgbClr val="FF0000"/>
                </a:solidFill>
              </a:rPr>
              <a:t>Section 2: MUSIC IN THE MEDIUM TERM</a:t>
            </a:r>
          </a:p>
          <a:p>
            <a:pPr marL="0" indent="0">
              <a:buNone/>
            </a:pPr>
            <a:r>
              <a:rPr lang="en-GB" sz="2400" dirty="0">
                <a:solidFill>
                  <a:srgbClr val="FF0000"/>
                </a:solidFill>
              </a:rPr>
              <a:t> Section 3: AUDITS AND QUESTIONNAIRES -links to action plans</a:t>
            </a:r>
          </a:p>
          <a:p>
            <a:pPr marL="0" indent="0">
              <a:buNone/>
            </a:pPr>
            <a:r>
              <a:rPr lang="en-GB" sz="2400" dirty="0">
                <a:solidFill>
                  <a:srgbClr val="FF0000"/>
                </a:solidFill>
              </a:rPr>
              <a:t>Section 4: DAY-TO-DAY IMPLEMENTATION</a:t>
            </a:r>
          </a:p>
          <a:p>
            <a:pPr marL="0" indent="0">
              <a:buNone/>
            </a:pPr>
            <a:r>
              <a:rPr lang="en-GB" sz="2400" dirty="0">
                <a:solidFill>
                  <a:srgbClr val="FF0000"/>
                </a:solidFill>
              </a:rPr>
              <a:t>Section 5: PUPILS’ MUSIC MAKING</a:t>
            </a:r>
          </a:p>
          <a:p>
            <a:pPr marL="0" indent="0">
              <a:buNone/>
            </a:pPr>
            <a:r>
              <a:rPr lang="en-GB" sz="2400" dirty="0">
                <a:solidFill>
                  <a:srgbClr val="FF0000"/>
                </a:solidFill>
              </a:rPr>
              <a:t>Section 6: CPD and TRAINING</a:t>
            </a:r>
          </a:p>
          <a:p>
            <a:pPr marL="0" indent="0">
              <a:buNone/>
            </a:pPr>
            <a:r>
              <a:rPr lang="en-GB" sz="2400" dirty="0">
                <a:solidFill>
                  <a:srgbClr val="FF0000"/>
                </a:solidFill>
              </a:rPr>
              <a:t>Section 7: CELEBRATION OF MUSIC</a:t>
            </a:r>
          </a:p>
          <a:p>
            <a:pPr marL="0" indent="0">
              <a:buNone/>
            </a:pPr>
            <a:r>
              <a:rPr lang="en-GB" sz="2400" dirty="0">
                <a:solidFill>
                  <a:srgbClr val="FF0000"/>
                </a:solidFill>
              </a:rPr>
              <a:t>Section 8: APPENDIX e.g. reports from HMI, Ofsted etc.</a:t>
            </a:r>
          </a:p>
        </p:txBody>
      </p:sp>
      <p:pic>
        <p:nvPicPr>
          <p:cNvPr id="7" name="Picture 6">
            <a:extLst>
              <a:ext uri="{FF2B5EF4-FFF2-40B4-BE49-F238E27FC236}">
                <a16:creationId xmlns:a16="http://schemas.microsoft.com/office/drawing/2014/main" id="{7A7A9AFD-B235-4328-A91E-0B7F0BAD6C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68" y="232380"/>
            <a:ext cx="1059180" cy="1059180"/>
          </a:xfrm>
          <a:prstGeom prst="rect">
            <a:avLst/>
          </a:prstGeom>
          <a:noFill/>
          <a:ln>
            <a:noFill/>
          </a:ln>
        </p:spPr>
      </p:pic>
    </p:spTree>
    <p:extLst>
      <p:ext uri="{BB962C8B-B14F-4D97-AF65-F5344CB8AC3E}">
        <p14:creationId xmlns:p14="http://schemas.microsoft.com/office/powerpoint/2010/main" val="3749977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GB" sz="2800" dirty="0"/>
              <a:t>30. Training to support ‘Deep Dive’ inspections   </a:t>
            </a:r>
          </a:p>
        </p:txBody>
      </p:sp>
      <p:sp>
        <p:nvSpPr>
          <p:cNvPr id="3" name="Content Placeholder 2"/>
          <p:cNvSpPr>
            <a:spLocks noGrp="1"/>
          </p:cNvSpPr>
          <p:nvPr>
            <p:ph idx="1"/>
          </p:nvPr>
        </p:nvSpPr>
        <p:spPr>
          <a:xfrm>
            <a:off x="323528" y="1268760"/>
            <a:ext cx="8568952" cy="5184576"/>
          </a:xfrm>
        </p:spPr>
        <p:txBody>
          <a:bodyPr>
            <a:normAutofit/>
          </a:bodyPr>
          <a:lstStyle/>
          <a:p>
            <a:pPr marL="0" indent="0">
              <a:buNone/>
            </a:pPr>
            <a:r>
              <a:rPr lang="en-GB" sz="2400" dirty="0"/>
              <a:t>Final thoughts … and support routes offered by Encore</a:t>
            </a:r>
          </a:p>
          <a:p>
            <a:pPr marL="0" indent="0">
              <a:buNone/>
            </a:pPr>
            <a:endParaRPr lang="en-GB" sz="2000" dirty="0"/>
          </a:p>
          <a:p>
            <a:r>
              <a:rPr lang="en-GB" sz="2400" dirty="0">
                <a:solidFill>
                  <a:srgbClr val="FF0000"/>
                </a:solidFill>
              </a:rPr>
              <a:t>Social Media platforms: Facebook; Twitter; Instagram; YouTube</a:t>
            </a:r>
          </a:p>
          <a:p>
            <a:r>
              <a:rPr lang="en-GB" sz="2400" dirty="0">
                <a:solidFill>
                  <a:srgbClr val="FF0000"/>
                </a:solidFill>
              </a:rPr>
              <a:t>Arts Award</a:t>
            </a:r>
          </a:p>
          <a:p>
            <a:r>
              <a:rPr lang="en-GB" sz="2400" dirty="0">
                <a:solidFill>
                  <a:srgbClr val="FF0000"/>
                </a:solidFill>
              </a:rPr>
              <a:t>‘Wider Opportunities’ projects</a:t>
            </a:r>
          </a:p>
          <a:p>
            <a:r>
              <a:rPr lang="en-GB" sz="2400" dirty="0">
                <a:solidFill>
                  <a:srgbClr val="FF0000"/>
                </a:solidFill>
              </a:rPr>
              <a:t>School support visits</a:t>
            </a:r>
          </a:p>
          <a:p>
            <a:r>
              <a:rPr lang="en-GB" sz="2400" dirty="0">
                <a:solidFill>
                  <a:srgbClr val="FF0000"/>
                </a:solidFill>
              </a:rPr>
              <a:t>CPD opportunities</a:t>
            </a:r>
          </a:p>
          <a:p>
            <a:r>
              <a:rPr lang="en-GB" sz="2400" dirty="0">
                <a:solidFill>
                  <a:srgbClr val="FF0000"/>
                </a:solidFill>
              </a:rPr>
              <a:t>Singing strategy support</a:t>
            </a:r>
          </a:p>
          <a:p>
            <a:r>
              <a:rPr lang="en-GB" sz="2400" dirty="0">
                <a:solidFill>
                  <a:srgbClr val="FF0000"/>
                </a:solidFill>
              </a:rPr>
              <a:t>Subsidised Charanga subscription and Charanga training</a:t>
            </a:r>
          </a:p>
          <a:p>
            <a:pPr marL="0" indent="0">
              <a:buNone/>
            </a:pPr>
            <a:endParaRPr lang="en-GB" sz="2400" dirty="0">
              <a:solidFill>
                <a:srgbClr val="FF0000"/>
              </a:solidFill>
            </a:endParaRPr>
          </a:p>
          <a:p>
            <a:pPr marL="0" indent="0">
              <a:buNone/>
            </a:pPr>
            <a:r>
              <a:rPr lang="en-GB" sz="2400" dirty="0"/>
              <a:t>Sue Nicholls                                                 </a:t>
            </a:r>
            <a:r>
              <a:rPr lang="en-GB" sz="2600" b="1" dirty="0">
                <a:latin typeface="Bradley Hand ITC" panose="03070402050302030203" pitchFamily="66" charset="0"/>
              </a:rPr>
              <a:t>suelnicholls@hotmail.com</a:t>
            </a:r>
          </a:p>
        </p:txBody>
      </p:sp>
      <p:pic>
        <p:nvPicPr>
          <p:cNvPr id="7" name="Picture 6">
            <a:extLst>
              <a:ext uri="{FF2B5EF4-FFF2-40B4-BE49-F238E27FC236}">
                <a16:creationId xmlns:a16="http://schemas.microsoft.com/office/drawing/2014/main" id="{6AC5A1D4-BAC8-4FE0-8E94-AD551E7038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300" y="134097"/>
            <a:ext cx="1059180" cy="1059180"/>
          </a:xfrm>
          <a:prstGeom prst="rect">
            <a:avLst/>
          </a:prstGeom>
          <a:noFill/>
          <a:ln>
            <a:noFill/>
          </a:ln>
        </p:spPr>
      </p:pic>
    </p:spTree>
    <p:extLst>
      <p:ext uri="{BB962C8B-B14F-4D97-AF65-F5344CB8AC3E}">
        <p14:creationId xmlns:p14="http://schemas.microsoft.com/office/powerpoint/2010/main" val="8479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a:t>1. Training to support ‘Deep Dive’ inspections </a:t>
            </a:r>
          </a:p>
        </p:txBody>
      </p:sp>
      <p:sp>
        <p:nvSpPr>
          <p:cNvPr id="3" name="Content Placeholder 2"/>
          <p:cNvSpPr>
            <a:spLocks noGrp="1"/>
          </p:cNvSpPr>
          <p:nvPr>
            <p:ph idx="1"/>
          </p:nvPr>
        </p:nvSpPr>
        <p:spPr>
          <a:xfrm>
            <a:off x="467544" y="1268760"/>
            <a:ext cx="8229600" cy="4968552"/>
          </a:xfrm>
        </p:spPr>
        <p:txBody>
          <a:bodyPr>
            <a:normAutofit/>
          </a:bodyPr>
          <a:lstStyle/>
          <a:p>
            <a:pPr marL="0" indent="0">
              <a:buNone/>
            </a:pPr>
            <a:r>
              <a:rPr lang="en-GB" sz="2400" dirty="0"/>
              <a:t>What is your rationale for teaching music in the curriculum?</a:t>
            </a:r>
          </a:p>
          <a:p>
            <a:pPr marL="0" indent="0">
              <a:buNone/>
            </a:pPr>
            <a:endParaRPr lang="en-GB" sz="2400" dirty="0">
              <a:solidFill>
                <a:srgbClr val="FF0000"/>
              </a:solidFill>
            </a:endParaRPr>
          </a:p>
          <a:p>
            <a:pPr marL="0" indent="0">
              <a:buNone/>
            </a:pPr>
            <a:r>
              <a:rPr lang="en-GB" sz="2400" dirty="0">
                <a:solidFill>
                  <a:srgbClr val="FF0000"/>
                </a:solidFill>
              </a:rPr>
              <a:t>Entitlement?</a:t>
            </a:r>
          </a:p>
          <a:p>
            <a:pPr marL="0" indent="0">
              <a:buNone/>
            </a:pPr>
            <a:r>
              <a:rPr lang="en-GB" sz="2400" dirty="0">
                <a:solidFill>
                  <a:srgbClr val="FF0000"/>
                </a:solidFill>
              </a:rPr>
              <a:t>Enculturation?</a:t>
            </a:r>
          </a:p>
          <a:p>
            <a:pPr marL="0" indent="0">
              <a:buNone/>
            </a:pPr>
            <a:r>
              <a:rPr lang="en-GB" sz="2400" dirty="0">
                <a:solidFill>
                  <a:srgbClr val="FF0000"/>
                </a:solidFill>
              </a:rPr>
              <a:t>An aesthetic essential?</a:t>
            </a:r>
          </a:p>
          <a:p>
            <a:pPr marL="0" indent="0">
              <a:buNone/>
            </a:pPr>
            <a:r>
              <a:rPr lang="en-GB" sz="2400" dirty="0">
                <a:solidFill>
                  <a:srgbClr val="FF0000"/>
                </a:solidFill>
              </a:rPr>
              <a:t>Sustains well-being?</a:t>
            </a:r>
          </a:p>
          <a:p>
            <a:pPr marL="0" indent="0">
              <a:buNone/>
            </a:pPr>
            <a:r>
              <a:rPr lang="en-GB" sz="2400" dirty="0">
                <a:solidFill>
                  <a:srgbClr val="FF0000"/>
                </a:solidFill>
              </a:rPr>
              <a:t>To instil a life-long love of music?</a:t>
            </a:r>
          </a:p>
          <a:p>
            <a:pPr marL="0" indent="0">
              <a:buNone/>
            </a:pPr>
            <a:r>
              <a:rPr lang="en-GB" sz="2400" dirty="0">
                <a:solidFill>
                  <a:srgbClr val="FF0000"/>
                </a:solidFill>
              </a:rPr>
              <a:t>A unique ‘subject’ without which life would be impoverished?</a:t>
            </a:r>
          </a:p>
          <a:p>
            <a:pPr marL="0" indent="0">
              <a:buNone/>
            </a:pPr>
            <a:r>
              <a:rPr lang="en-GB" sz="2400" dirty="0">
                <a:solidFill>
                  <a:srgbClr val="FF0000"/>
                </a:solidFill>
              </a:rPr>
              <a:t>A conduit for self-expression?</a:t>
            </a:r>
          </a:p>
          <a:p>
            <a:pPr marL="0" indent="0">
              <a:buNone/>
            </a:pPr>
            <a:r>
              <a:rPr lang="en-GB" sz="2400" dirty="0">
                <a:solidFill>
                  <a:srgbClr val="FF0000"/>
                </a:solidFill>
              </a:rPr>
              <a:t>Cultural capital?</a:t>
            </a:r>
          </a:p>
          <a:p>
            <a:pPr marL="0" indent="0">
              <a:buNone/>
            </a:pPr>
            <a:r>
              <a:rPr lang="en-GB" sz="2400" dirty="0">
                <a:solidFill>
                  <a:srgbClr val="FF0000"/>
                </a:solidFill>
              </a:rPr>
              <a:t>An immersive and compelling artform?........ </a:t>
            </a:r>
          </a:p>
        </p:txBody>
      </p:sp>
      <p:pic>
        <p:nvPicPr>
          <p:cNvPr id="6" name="Picture 5">
            <a:extLst>
              <a:ext uri="{FF2B5EF4-FFF2-40B4-BE49-F238E27FC236}">
                <a16:creationId xmlns:a16="http://schemas.microsoft.com/office/drawing/2014/main" id="{689C18FA-302E-4EBF-9EE5-C3DA68B3AE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74638"/>
            <a:ext cx="1059180" cy="1059180"/>
          </a:xfrm>
          <a:prstGeom prst="rect">
            <a:avLst/>
          </a:prstGeom>
          <a:noFill/>
          <a:ln>
            <a:noFill/>
          </a:ln>
        </p:spPr>
      </p:pic>
    </p:spTree>
    <p:extLst>
      <p:ext uri="{BB962C8B-B14F-4D97-AF65-F5344CB8AC3E}">
        <p14:creationId xmlns:p14="http://schemas.microsoft.com/office/powerpoint/2010/main" val="262806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507288" cy="1143000"/>
          </a:xfrm>
        </p:spPr>
        <p:txBody>
          <a:bodyPr>
            <a:normAutofit/>
          </a:bodyPr>
          <a:lstStyle/>
          <a:p>
            <a:pPr algn="l"/>
            <a:r>
              <a:rPr lang="en-GB" sz="2800" dirty="0"/>
              <a:t>2. Training to support ‘Deep Dive’ inspections </a:t>
            </a:r>
          </a:p>
        </p:txBody>
      </p:sp>
      <p:sp>
        <p:nvSpPr>
          <p:cNvPr id="3" name="Content Placeholder 2"/>
          <p:cNvSpPr>
            <a:spLocks noGrp="1"/>
          </p:cNvSpPr>
          <p:nvPr>
            <p:ph idx="1"/>
          </p:nvPr>
        </p:nvSpPr>
        <p:spPr>
          <a:xfrm>
            <a:off x="251520" y="1124744"/>
            <a:ext cx="8712968" cy="5616624"/>
          </a:xfrm>
        </p:spPr>
        <p:txBody>
          <a:bodyPr>
            <a:normAutofit fontScale="40000" lnSpcReduction="20000"/>
          </a:bodyPr>
          <a:lstStyle/>
          <a:p>
            <a:pPr marL="0" indent="0" algn="ctr">
              <a:buNone/>
            </a:pPr>
            <a:r>
              <a:rPr lang="en-GB" sz="4200" b="1" dirty="0"/>
              <a:t>NATIONAL CURRICULUM PROGRAMME OF STUDY</a:t>
            </a:r>
          </a:p>
          <a:p>
            <a:pPr marL="0" indent="0" algn="ctr">
              <a:buNone/>
            </a:pPr>
            <a:endParaRPr lang="en-GB" sz="5100" dirty="0">
              <a:solidFill>
                <a:srgbClr val="FF0000"/>
              </a:solidFill>
            </a:endParaRPr>
          </a:p>
          <a:p>
            <a:pPr marL="0" indent="0" algn="ctr">
              <a:buNone/>
            </a:pPr>
            <a:r>
              <a:rPr lang="en-GB" sz="5100" dirty="0">
                <a:solidFill>
                  <a:srgbClr val="FF0000"/>
                </a:solidFill>
              </a:rPr>
              <a:t>The highlighted aims often featured as key questions during inspections</a:t>
            </a:r>
          </a:p>
          <a:p>
            <a:pPr marL="0" indent="0">
              <a:buNone/>
            </a:pPr>
            <a:endParaRPr lang="en-GB" b="1" dirty="0"/>
          </a:p>
          <a:p>
            <a:pPr marL="0" indent="0">
              <a:buNone/>
            </a:pPr>
            <a:r>
              <a:rPr lang="en-GB" sz="5000" b="1" dirty="0"/>
              <a:t>Aims: </a:t>
            </a:r>
            <a:r>
              <a:rPr lang="en-GB" sz="5000" dirty="0"/>
              <a:t>to ensure that all pupils:</a:t>
            </a:r>
          </a:p>
          <a:p>
            <a:pPr marL="0" lvl="0" indent="0">
              <a:buNone/>
            </a:pPr>
            <a:endParaRPr lang="en-GB" sz="5000" dirty="0"/>
          </a:p>
          <a:p>
            <a:pPr marL="457200" lvl="0" indent="-457200"/>
            <a:r>
              <a:rPr lang="en-GB" sz="5000" dirty="0"/>
              <a:t>perform, listen to, review and evaluate music across a range of historical periods, genres, styles and traditions, </a:t>
            </a:r>
            <a:r>
              <a:rPr lang="en-GB" sz="5000" b="1" u="sng" dirty="0"/>
              <a:t>including the works of the great composers and musicians.</a:t>
            </a:r>
          </a:p>
          <a:p>
            <a:pPr lvl="0"/>
            <a:endParaRPr lang="en-GB" sz="5000" dirty="0"/>
          </a:p>
          <a:p>
            <a:pPr marL="457200" lvl="0" indent="-457200"/>
            <a:r>
              <a:rPr lang="en-GB" sz="5000" dirty="0"/>
              <a:t>learn to sing and to use their voices</a:t>
            </a:r>
          </a:p>
          <a:p>
            <a:pPr marL="457200" lvl="0" indent="-457200"/>
            <a:r>
              <a:rPr lang="en-GB" sz="5000" b="1" u="sng" dirty="0"/>
              <a:t>to create and compose music </a:t>
            </a:r>
            <a:r>
              <a:rPr lang="en-GB" sz="5000" dirty="0"/>
              <a:t>on their own and with others </a:t>
            </a:r>
          </a:p>
          <a:p>
            <a:pPr marL="457200" lvl="0" indent="-457200"/>
            <a:r>
              <a:rPr lang="en-GB" sz="5000" dirty="0"/>
              <a:t>have the opportunity to learn a musical instrument</a:t>
            </a:r>
          </a:p>
          <a:p>
            <a:pPr marL="457200" lvl="0" indent="-457200"/>
            <a:r>
              <a:rPr lang="en-GB" sz="5000" dirty="0"/>
              <a:t>use technology appropriately</a:t>
            </a:r>
          </a:p>
          <a:p>
            <a:pPr marL="457200" lvl="0" indent="-457200"/>
            <a:r>
              <a:rPr lang="en-GB" sz="5000" b="1" u="sng" dirty="0"/>
              <a:t>have the opportunity to progress to the next level of musical excellence.</a:t>
            </a:r>
          </a:p>
          <a:p>
            <a:pPr lvl="0"/>
            <a:endParaRPr lang="en-GB" sz="5000" b="1" u="sng" dirty="0"/>
          </a:p>
          <a:p>
            <a:pPr marL="457200" lvl="0" indent="-457200"/>
            <a:r>
              <a:rPr lang="en-GB" sz="5000" dirty="0"/>
              <a:t>understand and explore how music is created, produced and communicated, including through </a:t>
            </a:r>
            <a:r>
              <a:rPr lang="en-GB" sz="5000" b="1" u="sng" dirty="0"/>
              <a:t>the inter-related dimensions: pitch, duration, dynamics, tempo, timbre, texture </a:t>
            </a:r>
            <a:r>
              <a:rPr lang="en-GB" sz="5000" dirty="0"/>
              <a:t>and appropriate </a:t>
            </a:r>
            <a:r>
              <a:rPr lang="en-GB" sz="5000" b="1" u="sng" dirty="0"/>
              <a:t>musical notations</a:t>
            </a:r>
            <a:r>
              <a:rPr lang="en-GB" sz="5000" dirty="0"/>
              <a:t>.</a:t>
            </a:r>
          </a:p>
        </p:txBody>
      </p:sp>
      <p:pic>
        <p:nvPicPr>
          <p:cNvPr id="8" name="Picture 7">
            <a:extLst>
              <a:ext uri="{FF2B5EF4-FFF2-40B4-BE49-F238E27FC236}">
                <a16:creationId xmlns:a16="http://schemas.microsoft.com/office/drawing/2014/main" id="{87CEE9CE-73BE-4546-AD38-49A255F484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2451" y="238785"/>
            <a:ext cx="1059180" cy="1059180"/>
          </a:xfrm>
          <a:prstGeom prst="rect">
            <a:avLst/>
          </a:prstGeom>
          <a:noFill/>
          <a:ln>
            <a:noFill/>
          </a:ln>
        </p:spPr>
      </p:pic>
    </p:spTree>
    <p:extLst>
      <p:ext uri="{BB962C8B-B14F-4D97-AF65-F5344CB8AC3E}">
        <p14:creationId xmlns:p14="http://schemas.microsoft.com/office/powerpoint/2010/main" val="122250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98924"/>
            <a:ext cx="8229600" cy="1143000"/>
          </a:xfrm>
        </p:spPr>
        <p:txBody>
          <a:bodyPr>
            <a:normAutofit/>
          </a:bodyPr>
          <a:lstStyle/>
          <a:p>
            <a:pPr algn="l"/>
            <a:r>
              <a:rPr lang="en-GB" sz="2800" dirty="0"/>
              <a:t>3. Training to support ‘Deep Dive’ inspections</a:t>
            </a:r>
          </a:p>
        </p:txBody>
      </p:sp>
      <p:sp>
        <p:nvSpPr>
          <p:cNvPr id="3" name="Content Placeholder 2"/>
          <p:cNvSpPr>
            <a:spLocks noGrp="1"/>
          </p:cNvSpPr>
          <p:nvPr>
            <p:ph idx="1"/>
          </p:nvPr>
        </p:nvSpPr>
        <p:spPr>
          <a:xfrm>
            <a:off x="457200" y="1340768"/>
            <a:ext cx="8229600" cy="4785395"/>
          </a:xfrm>
        </p:spPr>
        <p:txBody>
          <a:bodyPr>
            <a:normAutofit lnSpcReduction="10000"/>
          </a:bodyPr>
          <a:lstStyle/>
          <a:p>
            <a:pPr marL="0" indent="0">
              <a:buNone/>
            </a:pPr>
            <a:endParaRPr lang="en-GB" dirty="0"/>
          </a:p>
          <a:p>
            <a:pPr marL="0" indent="0">
              <a:buNone/>
            </a:pPr>
            <a:r>
              <a:rPr lang="en-GB" dirty="0"/>
              <a:t>What is the recommended length and frequency of music lessons in primary schools?</a:t>
            </a:r>
          </a:p>
          <a:p>
            <a:pPr marL="0" indent="0">
              <a:buNone/>
            </a:pPr>
            <a:endParaRPr lang="en-GB" dirty="0">
              <a:solidFill>
                <a:srgbClr val="FF0000"/>
              </a:solidFill>
            </a:endParaRPr>
          </a:p>
          <a:p>
            <a:pPr marL="0" indent="0">
              <a:buNone/>
            </a:pPr>
            <a:r>
              <a:rPr lang="en-GB" dirty="0">
                <a:solidFill>
                  <a:srgbClr val="FF0000"/>
                </a:solidFill>
              </a:rPr>
              <a:t>Most educators share the opinion that lessons should be taught weekly for:</a:t>
            </a:r>
          </a:p>
          <a:p>
            <a:pPr marL="0" indent="0">
              <a:buNone/>
            </a:pPr>
            <a:r>
              <a:rPr lang="en-GB" dirty="0">
                <a:solidFill>
                  <a:srgbClr val="FF0000"/>
                </a:solidFill>
              </a:rPr>
              <a:t>KS1: 30 minutes </a:t>
            </a:r>
          </a:p>
          <a:p>
            <a:pPr marL="0" indent="0">
              <a:buNone/>
            </a:pPr>
            <a:r>
              <a:rPr lang="en-GB" dirty="0">
                <a:solidFill>
                  <a:srgbClr val="FF0000"/>
                </a:solidFill>
              </a:rPr>
              <a:t>KS2: 45 - 60 minutes</a:t>
            </a:r>
          </a:p>
          <a:p>
            <a:pPr marL="0" indent="0">
              <a:buNone/>
            </a:pPr>
            <a:r>
              <a:rPr lang="en-GB" dirty="0">
                <a:solidFill>
                  <a:srgbClr val="FF0000"/>
                </a:solidFill>
              </a:rPr>
              <a:t>‘Carousel’ arrangements are not ideal for music</a:t>
            </a:r>
          </a:p>
        </p:txBody>
      </p:sp>
      <p:pic>
        <p:nvPicPr>
          <p:cNvPr id="8" name="Picture 7">
            <a:extLst>
              <a:ext uri="{FF2B5EF4-FFF2-40B4-BE49-F238E27FC236}">
                <a16:creationId xmlns:a16="http://schemas.microsoft.com/office/drawing/2014/main" id="{1E266A64-730E-4203-90ED-5BC4DB55E9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02247"/>
            <a:ext cx="1059180" cy="1059180"/>
          </a:xfrm>
          <a:prstGeom prst="rect">
            <a:avLst/>
          </a:prstGeom>
          <a:noFill/>
          <a:ln>
            <a:noFill/>
          </a:ln>
        </p:spPr>
      </p:pic>
    </p:spTree>
    <p:extLst>
      <p:ext uri="{BB962C8B-B14F-4D97-AF65-F5344CB8AC3E}">
        <p14:creationId xmlns:p14="http://schemas.microsoft.com/office/powerpoint/2010/main" val="335657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96944" cy="792088"/>
          </a:xfrm>
        </p:spPr>
        <p:txBody>
          <a:bodyPr>
            <a:normAutofit/>
          </a:bodyPr>
          <a:lstStyle/>
          <a:p>
            <a:pPr algn="l"/>
            <a:r>
              <a:rPr lang="en-GB" sz="2800" dirty="0"/>
              <a:t>4. Training to support ‘Deep Dive’ inspections </a:t>
            </a:r>
          </a:p>
        </p:txBody>
      </p:sp>
      <p:sp>
        <p:nvSpPr>
          <p:cNvPr id="3" name="Content Placeholder 2"/>
          <p:cNvSpPr>
            <a:spLocks noGrp="1"/>
          </p:cNvSpPr>
          <p:nvPr>
            <p:ph idx="1"/>
          </p:nvPr>
        </p:nvSpPr>
        <p:spPr>
          <a:xfrm>
            <a:off x="251520" y="1124744"/>
            <a:ext cx="8640960" cy="5472608"/>
          </a:xfrm>
        </p:spPr>
        <p:txBody>
          <a:bodyPr>
            <a:normAutofit fontScale="62500" lnSpcReduction="20000"/>
          </a:bodyPr>
          <a:lstStyle/>
          <a:p>
            <a:pPr marL="0" indent="0">
              <a:buNone/>
            </a:pPr>
            <a:r>
              <a:rPr lang="en-GB" sz="4000" dirty="0"/>
              <a:t>Is the school’s music scheme fit for purpose?</a:t>
            </a:r>
          </a:p>
          <a:p>
            <a:pPr marL="0" indent="0">
              <a:buNone/>
            </a:pPr>
            <a:endParaRPr lang="en-GB" dirty="0">
              <a:solidFill>
                <a:srgbClr val="FF0000"/>
              </a:solidFill>
            </a:endParaRPr>
          </a:p>
          <a:p>
            <a:pPr marL="0" indent="0">
              <a:buNone/>
            </a:pPr>
            <a:r>
              <a:rPr lang="en-GB" dirty="0">
                <a:solidFill>
                  <a:srgbClr val="FF0000"/>
                </a:solidFill>
              </a:rPr>
              <a:t>Charanga/ Music Express cover all NC requirements</a:t>
            </a:r>
          </a:p>
          <a:p>
            <a:pPr marL="0" indent="0">
              <a:buNone/>
            </a:pPr>
            <a:endParaRPr lang="en-GB" dirty="0">
              <a:solidFill>
                <a:srgbClr val="FF0000"/>
              </a:solidFill>
            </a:endParaRPr>
          </a:p>
          <a:p>
            <a:pPr marL="0" indent="0">
              <a:buNone/>
            </a:pPr>
            <a:r>
              <a:rPr lang="en-GB" dirty="0">
                <a:solidFill>
                  <a:srgbClr val="FF0000"/>
                </a:solidFill>
              </a:rPr>
              <a:t>Re Music Express: Collins have developed new ‘skills’ documents: available freely to all</a:t>
            </a:r>
          </a:p>
          <a:p>
            <a:pPr marL="0" indent="0">
              <a:buNone/>
            </a:pPr>
            <a:endParaRPr lang="en-GB" sz="2000" dirty="0">
              <a:solidFill>
                <a:srgbClr val="FF0000"/>
              </a:solidFill>
            </a:endParaRPr>
          </a:p>
          <a:p>
            <a:pPr lvl="0"/>
            <a:r>
              <a:rPr lang="en-GB" dirty="0">
                <a:solidFill>
                  <a:srgbClr val="FF0000"/>
                </a:solidFill>
              </a:rPr>
              <a:t>Curriculum maps for each year group (Y1-6)</a:t>
            </a:r>
          </a:p>
          <a:p>
            <a:pPr lvl="0"/>
            <a:r>
              <a:rPr lang="en-GB" dirty="0">
                <a:solidFill>
                  <a:srgbClr val="FF0000"/>
                </a:solidFill>
              </a:rPr>
              <a:t>Summary of skills for each year group (Y1-6)</a:t>
            </a:r>
          </a:p>
          <a:p>
            <a:pPr lvl="0"/>
            <a:r>
              <a:rPr lang="en-GB" dirty="0">
                <a:solidFill>
                  <a:srgbClr val="FF0000"/>
                </a:solidFill>
              </a:rPr>
              <a:t>Table of skills progression across the year groups</a:t>
            </a:r>
          </a:p>
          <a:p>
            <a:pPr lvl="0"/>
            <a:r>
              <a:rPr lang="en-GB" dirty="0">
                <a:solidFill>
                  <a:srgbClr val="FF0000"/>
                </a:solidFill>
              </a:rPr>
              <a:t>2-year rolling programme for mixed-age classes</a:t>
            </a:r>
          </a:p>
          <a:p>
            <a:pPr marL="0" indent="0">
              <a:buNone/>
            </a:pPr>
            <a:r>
              <a:rPr lang="en-GB" sz="2600" u="sng" dirty="0">
                <a:solidFill>
                  <a:srgbClr val="800080"/>
                </a:solidFill>
                <a:hlinkClick r:id="rId2">
                  <a:extLst>
                    <a:ext uri="{A12FA001-AC4F-418D-AE19-62706E023703}">
                      <ahyp:hlinkClr xmlns:ahyp="http://schemas.microsoft.com/office/drawing/2018/hyperlinkcolor" val="tx"/>
                    </a:ext>
                  </a:extLst>
                </a:hlinkClick>
              </a:rPr>
              <a:t>https://collins.co.uk/pages/</a:t>
            </a:r>
            <a:r>
              <a:rPr lang="en-GB" sz="2600" u="sng" dirty="0">
                <a:solidFill>
                  <a:srgbClr val="7030A0"/>
                </a:solidFill>
                <a:hlinkClick r:id="rId2">
                  <a:extLst>
                    <a:ext uri="{A12FA001-AC4F-418D-AE19-62706E023703}">
                      <ahyp:hlinkClr xmlns:ahyp="http://schemas.microsoft.com/office/drawing/2018/hyperlinkcolor" val="tx"/>
                    </a:ext>
                  </a:extLst>
                </a:hlinkClick>
              </a:rPr>
              <a:t>primary-music-music-express-skills-progression-and-curriculum-mappin</a:t>
            </a:r>
            <a:r>
              <a:rPr lang="en-GB" sz="2600" u="sng" dirty="0">
                <a:solidFill>
                  <a:srgbClr val="7030A0"/>
                </a:solidFill>
              </a:rPr>
              <a:t>g</a:t>
            </a:r>
            <a:endParaRPr lang="en-GB" sz="2600" dirty="0">
              <a:solidFill>
                <a:srgbClr val="7030A0"/>
              </a:solidFill>
            </a:endParaRPr>
          </a:p>
          <a:p>
            <a:pPr marL="0" lvl="0" indent="0">
              <a:buNone/>
            </a:pPr>
            <a:endParaRPr lang="en-GB" sz="2800" dirty="0">
              <a:solidFill>
                <a:srgbClr val="FF0000"/>
              </a:solidFill>
            </a:endParaRPr>
          </a:p>
          <a:p>
            <a:pPr marL="0" lvl="0" indent="0">
              <a:buNone/>
            </a:pPr>
            <a:r>
              <a:rPr lang="en-GB" sz="2800" dirty="0">
                <a:solidFill>
                  <a:srgbClr val="FF0000"/>
                </a:solidFill>
              </a:rPr>
              <a:t>A FREE scheme ‘MUSIC MADE SIMPLE’ is available on the Encore Enterprises website</a:t>
            </a:r>
          </a:p>
          <a:p>
            <a:pPr marL="0" indent="0" algn="ctr">
              <a:buNone/>
            </a:pPr>
            <a:r>
              <a:rPr lang="en-US" sz="2800" u="sng" dirty="0">
                <a:solidFill>
                  <a:srgbClr val="0563C1"/>
                </a:solidFill>
                <a:effectLst/>
                <a:latin typeface="Calibri" panose="020F0502020204030204" pitchFamily="34" charset="0"/>
                <a:ea typeface="Calibri" panose="020F0502020204030204" pitchFamily="34" charset="0"/>
                <a:hlinkClick r:id="rId3"/>
              </a:rPr>
              <a:t>https://www.encore-enterprises.com/ofsted-deep-dive</a:t>
            </a:r>
            <a:endParaRPr lang="en-GB" sz="2800" dirty="0">
              <a:effectLst/>
              <a:latin typeface="Calibri" panose="020F0502020204030204" pitchFamily="34" charset="0"/>
              <a:ea typeface="Calibri" panose="020F0502020204030204" pitchFamily="34" charset="0"/>
            </a:endParaRPr>
          </a:p>
          <a:p>
            <a:pPr marL="0" lvl="0" indent="0">
              <a:buNone/>
            </a:pPr>
            <a:endParaRPr lang="en-GB" sz="2800" dirty="0">
              <a:solidFill>
                <a:srgbClr val="FF0000"/>
              </a:solidFill>
            </a:endParaRPr>
          </a:p>
          <a:p>
            <a:pPr marL="0" indent="0">
              <a:buNone/>
            </a:pPr>
            <a:endParaRPr lang="en-GB" sz="2800" dirty="0">
              <a:solidFill>
                <a:srgbClr val="FF0000"/>
              </a:solidFill>
            </a:endParaRPr>
          </a:p>
          <a:p>
            <a:pPr marL="0" indent="0">
              <a:buNone/>
            </a:pPr>
            <a:r>
              <a:rPr lang="en-GB" sz="2800" dirty="0">
                <a:solidFill>
                  <a:srgbClr val="FF0000"/>
                </a:solidFill>
              </a:rPr>
              <a:t>*** Check that the music content offered in other curriculum frameworks fully covers NC requirements  </a:t>
            </a:r>
          </a:p>
          <a:p>
            <a:pPr lvl="0"/>
            <a:endParaRPr lang="en-GB" sz="2800" dirty="0"/>
          </a:p>
          <a:p>
            <a:pPr marL="0" indent="0">
              <a:buNone/>
            </a:pPr>
            <a:endParaRPr lang="en-GB" dirty="0">
              <a:solidFill>
                <a:srgbClr val="FF0000"/>
              </a:solidFill>
            </a:endParaRPr>
          </a:p>
          <a:p>
            <a:pPr marL="0" indent="0">
              <a:buNone/>
            </a:pPr>
            <a:endParaRPr lang="en-GB" dirty="0"/>
          </a:p>
          <a:p>
            <a:endParaRPr lang="en-GB" dirty="0"/>
          </a:p>
        </p:txBody>
      </p:sp>
      <p:pic>
        <p:nvPicPr>
          <p:cNvPr id="8" name="Picture 7">
            <a:extLst>
              <a:ext uri="{FF2B5EF4-FFF2-40B4-BE49-F238E27FC236}">
                <a16:creationId xmlns:a16="http://schemas.microsoft.com/office/drawing/2014/main" id="{023644DE-8D72-4FE2-B3A5-F19D50322D2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533" y="139931"/>
            <a:ext cx="1059180" cy="1059180"/>
          </a:xfrm>
          <a:prstGeom prst="rect">
            <a:avLst/>
          </a:prstGeom>
          <a:noFill/>
          <a:ln>
            <a:noFill/>
          </a:ln>
        </p:spPr>
      </p:pic>
    </p:spTree>
    <p:extLst>
      <p:ext uri="{BB962C8B-B14F-4D97-AF65-F5344CB8AC3E}">
        <p14:creationId xmlns:p14="http://schemas.microsoft.com/office/powerpoint/2010/main" val="81222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2800" dirty="0"/>
              <a:t>5. Training to support ‘Deep Dive’ inspections </a:t>
            </a:r>
          </a:p>
        </p:txBody>
      </p:sp>
      <p:sp>
        <p:nvSpPr>
          <p:cNvPr id="3" name="Content Placeholder 2"/>
          <p:cNvSpPr>
            <a:spLocks noGrp="1"/>
          </p:cNvSpPr>
          <p:nvPr>
            <p:ph idx="1"/>
          </p:nvPr>
        </p:nvSpPr>
        <p:spPr>
          <a:xfrm>
            <a:off x="457200" y="1340768"/>
            <a:ext cx="8435280" cy="5242594"/>
          </a:xfrm>
        </p:spPr>
        <p:txBody>
          <a:bodyPr>
            <a:normAutofit fontScale="77500" lnSpcReduction="20000"/>
          </a:bodyPr>
          <a:lstStyle/>
          <a:p>
            <a:pPr marL="0" indent="0">
              <a:buNone/>
            </a:pPr>
            <a:r>
              <a:rPr lang="en-GB" dirty="0"/>
              <a:t>Are teachers, TAs or other musicians teaching music  in EYFS and primary settings, adequately skilled and confident to </a:t>
            </a:r>
          </a:p>
          <a:p>
            <a:pPr marL="0" indent="0">
              <a:buNone/>
            </a:pPr>
            <a:r>
              <a:rPr lang="en-GB" dirty="0">
                <a:solidFill>
                  <a:srgbClr val="FF0000"/>
                </a:solidFill>
              </a:rPr>
              <a:t>Audits for subject leaders and generalist colleagues are available on the Encore Enterprises website – very useful for  establishing confidence levels and training needs!</a:t>
            </a:r>
          </a:p>
          <a:p>
            <a:pPr marL="0" indent="0">
              <a:buNone/>
            </a:pPr>
            <a:endParaRPr lang="en-GB" b="1" dirty="0">
              <a:solidFill>
                <a:srgbClr val="FF0000"/>
              </a:solidFill>
            </a:endParaRPr>
          </a:p>
          <a:p>
            <a:pPr marL="0" indent="0">
              <a:buNone/>
            </a:pPr>
            <a:r>
              <a:rPr lang="en-GB" b="1" dirty="0">
                <a:solidFill>
                  <a:srgbClr val="FF0000"/>
                </a:solidFill>
              </a:rPr>
              <a:t>Training offers:</a:t>
            </a:r>
          </a:p>
          <a:p>
            <a:r>
              <a:rPr lang="en-GB">
                <a:solidFill>
                  <a:srgbClr val="FF0000"/>
                </a:solidFill>
              </a:rPr>
              <a:t>Annual School Music </a:t>
            </a:r>
            <a:r>
              <a:rPr lang="en-GB" dirty="0">
                <a:solidFill>
                  <a:srgbClr val="FF0000"/>
                </a:solidFill>
              </a:rPr>
              <a:t>C</a:t>
            </a:r>
            <a:r>
              <a:rPr lang="en-GB">
                <a:solidFill>
                  <a:srgbClr val="FF0000"/>
                </a:solidFill>
              </a:rPr>
              <a:t>onference </a:t>
            </a:r>
            <a:r>
              <a:rPr lang="en-GB" dirty="0">
                <a:solidFill>
                  <a:srgbClr val="FF0000"/>
                </a:solidFill>
              </a:rPr>
              <a:t>and CPD courses </a:t>
            </a:r>
          </a:p>
          <a:p>
            <a:r>
              <a:rPr lang="en-GB" dirty="0">
                <a:solidFill>
                  <a:srgbClr val="FF0000"/>
                </a:solidFill>
              </a:rPr>
              <a:t>Charanga training </a:t>
            </a:r>
          </a:p>
          <a:p>
            <a:r>
              <a:rPr lang="en-GB" dirty="0">
                <a:solidFill>
                  <a:srgbClr val="FF0000"/>
                </a:solidFill>
              </a:rPr>
              <a:t>Music Express training is available from Collins (naomi.cook@harpercollins.co.uk)</a:t>
            </a:r>
          </a:p>
          <a:p>
            <a:r>
              <a:rPr lang="en-GB" dirty="0">
                <a:solidFill>
                  <a:srgbClr val="FF0000"/>
                </a:solidFill>
              </a:rPr>
              <a:t>CME (Certificate for Music Educators awarded by Trinity and ABRSM) is a recognised national qualification available at centres nationwide: many centres offer distance learning programmes.</a:t>
            </a:r>
          </a:p>
        </p:txBody>
      </p:sp>
      <p:pic>
        <p:nvPicPr>
          <p:cNvPr id="8" name="Picture 7">
            <a:extLst>
              <a:ext uri="{FF2B5EF4-FFF2-40B4-BE49-F238E27FC236}">
                <a16:creationId xmlns:a16="http://schemas.microsoft.com/office/drawing/2014/main" id="{6A153704-B46B-4909-8FAD-5FCED4E4F7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638" y="116632"/>
            <a:ext cx="1059180" cy="1059180"/>
          </a:xfrm>
          <a:prstGeom prst="rect">
            <a:avLst/>
          </a:prstGeom>
          <a:noFill/>
          <a:ln>
            <a:noFill/>
          </a:ln>
        </p:spPr>
      </p:pic>
    </p:spTree>
    <p:extLst>
      <p:ext uri="{BB962C8B-B14F-4D97-AF65-F5344CB8AC3E}">
        <p14:creationId xmlns:p14="http://schemas.microsoft.com/office/powerpoint/2010/main" val="201566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GB" sz="2800" dirty="0"/>
              <a:t>6. Training to support ‘Deep Dive’ inspections </a:t>
            </a:r>
          </a:p>
        </p:txBody>
      </p:sp>
      <p:sp>
        <p:nvSpPr>
          <p:cNvPr id="3" name="Content Placeholder 2"/>
          <p:cNvSpPr>
            <a:spLocks noGrp="1"/>
          </p:cNvSpPr>
          <p:nvPr>
            <p:ph idx="1"/>
          </p:nvPr>
        </p:nvSpPr>
        <p:spPr>
          <a:xfrm>
            <a:off x="395536" y="1600200"/>
            <a:ext cx="8496944" cy="4525963"/>
          </a:xfrm>
        </p:spPr>
        <p:txBody>
          <a:bodyPr/>
          <a:lstStyle/>
          <a:p>
            <a:pPr marL="0" indent="0">
              <a:buNone/>
            </a:pPr>
            <a:r>
              <a:rPr lang="en-GB" dirty="0"/>
              <a:t>Is long, medium and short term planning in place? </a:t>
            </a:r>
          </a:p>
          <a:p>
            <a:pPr marL="0" indent="0">
              <a:buNone/>
            </a:pPr>
            <a:endParaRPr lang="en-GB" dirty="0"/>
          </a:p>
          <a:p>
            <a:pPr marL="0" indent="0">
              <a:buNone/>
            </a:pPr>
            <a:r>
              <a:rPr lang="en-GB" dirty="0">
                <a:solidFill>
                  <a:srgbClr val="FF0000"/>
                </a:solidFill>
              </a:rPr>
              <a:t>Charanga and Music Express both provide detailed planning at each level.</a:t>
            </a:r>
          </a:p>
          <a:p>
            <a:pPr marL="0" indent="0">
              <a:buNone/>
            </a:pPr>
            <a:endParaRPr lang="en-GB" dirty="0">
              <a:solidFill>
                <a:srgbClr val="FF0000"/>
              </a:solidFill>
            </a:endParaRPr>
          </a:p>
          <a:p>
            <a:pPr marL="0" indent="0">
              <a:buNone/>
            </a:pPr>
            <a:r>
              <a:rPr lang="en-GB" dirty="0">
                <a:solidFill>
                  <a:srgbClr val="FF0000"/>
                </a:solidFill>
              </a:rPr>
              <a:t>*** Check other curriculum frameworks for adequate music planning</a:t>
            </a:r>
          </a:p>
        </p:txBody>
      </p:sp>
      <p:pic>
        <p:nvPicPr>
          <p:cNvPr id="7" name="Picture 6">
            <a:extLst>
              <a:ext uri="{FF2B5EF4-FFF2-40B4-BE49-F238E27FC236}">
                <a16:creationId xmlns:a16="http://schemas.microsoft.com/office/drawing/2014/main" id="{48D57475-308A-4147-A8EC-BA3CBDA977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300" y="202247"/>
            <a:ext cx="1059180" cy="1059180"/>
          </a:xfrm>
          <a:prstGeom prst="rect">
            <a:avLst/>
          </a:prstGeom>
          <a:noFill/>
          <a:ln>
            <a:noFill/>
          </a:ln>
        </p:spPr>
      </p:pic>
    </p:spTree>
    <p:extLst>
      <p:ext uri="{BB962C8B-B14F-4D97-AF65-F5344CB8AC3E}">
        <p14:creationId xmlns:p14="http://schemas.microsoft.com/office/powerpoint/2010/main" val="184529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2345</TotalTime>
  <Words>2978</Words>
  <Application>Microsoft Office PowerPoint</Application>
  <PresentationFormat>On-screen Show (4:3)</PresentationFormat>
  <Paragraphs>279</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Bradley Hand ITC</vt:lpstr>
      <vt:lpstr>Calibri</vt:lpstr>
      <vt:lpstr>Office Theme</vt:lpstr>
      <vt:lpstr> </vt:lpstr>
      <vt:lpstr>INTENT  IMPLEMENTATION   IMPACT </vt:lpstr>
      <vt:lpstr>           The evidence so far…</vt:lpstr>
      <vt:lpstr>1. Training to support ‘Deep Dive’ inspections </vt:lpstr>
      <vt:lpstr>2. Training to support ‘Deep Dive’ inspections </vt:lpstr>
      <vt:lpstr>3. Training to support ‘Deep Dive’ inspections</vt:lpstr>
      <vt:lpstr>4. Training to support ‘Deep Dive’ inspections </vt:lpstr>
      <vt:lpstr>5. Training to support ‘Deep Dive’ inspections </vt:lpstr>
      <vt:lpstr>6. Training to support ‘Deep Dive’ inspections </vt:lpstr>
      <vt:lpstr>7. Training to support ‘Deep Dive’ inspections </vt:lpstr>
      <vt:lpstr>8. Training to support ‘Deep Dive’ inspections </vt:lpstr>
      <vt:lpstr>PowerPoint Presentation</vt:lpstr>
      <vt:lpstr>9. Training to support ‘Deep Dive’ inspections </vt:lpstr>
      <vt:lpstr>10. Training to support ‘Deep Dive’ inspections </vt:lpstr>
      <vt:lpstr>11. Training to support ‘Deep Dive’ inspections</vt:lpstr>
      <vt:lpstr>PowerPoint Presentation</vt:lpstr>
      <vt:lpstr>12. Training to support ‘Deep Dive’ inspections  </vt:lpstr>
      <vt:lpstr>13. Training to support ‘Deep Dive’ inspections </vt:lpstr>
      <vt:lpstr>PowerPoint Presentation</vt:lpstr>
      <vt:lpstr>14. Training to support ‘Deep Dive’ inspections  </vt:lpstr>
      <vt:lpstr>15. Training to support ‘Deep Dive’ inspections  </vt:lpstr>
      <vt:lpstr>16. Training to support ‘Deep Dive’ inspections </vt:lpstr>
      <vt:lpstr>17. Training to support ‘Deep Dive’ inspections   </vt:lpstr>
      <vt:lpstr>18. Training to support ‘Deep Dive’ inspections  </vt:lpstr>
      <vt:lpstr>19. Training to support ‘Deep Dive’ inspections    </vt:lpstr>
      <vt:lpstr>20. Training to support ‘Deep Dive’ inspections    </vt:lpstr>
      <vt:lpstr>21. Training to support ‘Deep Dive’ inspections    </vt:lpstr>
      <vt:lpstr> This week we are listening to: </vt:lpstr>
      <vt:lpstr>22. Training to support ‘Deep Dive’ inspections    </vt:lpstr>
      <vt:lpstr>23. Training to support ‘Deep Dive’ inspections   </vt:lpstr>
      <vt:lpstr>24. Training to support ‘Deep Dive’ inspections   </vt:lpstr>
      <vt:lpstr>25. Training to support ‘Deep Dive’ inspections   </vt:lpstr>
      <vt:lpstr>26. Training to support ‘Deep Dive’ inspections   </vt:lpstr>
      <vt:lpstr>27. Training to support ‘Deep Dive’ inspections  </vt:lpstr>
      <vt:lpstr>PowerPoint Presentation</vt:lpstr>
      <vt:lpstr>28. Training to support ‘Deep Dive’ inspections   </vt:lpstr>
      <vt:lpstr>29. Training to support ‘Deep Dive’ inspections    </vt:lpstr>
      <vt:lpstr>30. Training to support ‘Deep Dive’ inspections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SUBJECT LEADER’s ANTHEM</dc:title>
  <dc:creator>Sue</dc:creator>
  <cp:lastModifiedBy>Roger Wiebkin - Encore</cp:lastModifiedBy>
  <cp:revision>167</cp:revision>
  <cp:lastPrinted>2020-01-09T13:14:14Z</cp:lastPrinted>
  <dcterms:created xsi:type="dcterms:W3CDTF">2015-09-13T16:32:05Z</dcterms:created>
  <dcterms:modified xsi:type="dcterms:W3CDTF">2021-02-04T11:30:21Z</dcterms:modified>
</cp:coreProperties>
</file>